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6"/>
  </p:notesMasterIdLst>
  <p:handoutMasterIdLst>
    <p:handoutMasterId r:id="rId17"/>
  </p:handoutMasterIdLst>
  <p:sldIdLst>
    <p:sldId id="271" r:id="rId5"/>
    <p:sldId id="361" r:id="rId6"/>
    <p:sldId id="382" r:id="rId7"/>
    <p:sldId id="360" r:id="rId8"/>
    <p:sldId id="395" r:id="rId9"/>
    <p:sldId id="396" r:id="rId10"/>
    <p:sldId id="362" r:id="rId11"/>
    <p:sldId id="377" r:id="rId12"/>
    <p:sldId id="378" r:id="rId13"/>
    <p:sldId id="398" r:id="rId14"/>
    <p:sldId id="399" r:id="rId15"/>
  </p:sldIdLst>
  <p:sldSz cx="9144000" cy="6858000" type="screen4x3"/>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EF6C40-3694-4E06-AC54-71C1E6A1A3C0}">
          <p14:sldIdLst>
            <p14:sldId id="271"/>
            <p14:sldId id="361"/>
            <p14:sldId id="382"/>
            <p14:sldId id="360"/>
            <p14:sldId id="395"/>
            <p14:sldId id="396"/>
            <p14:sldId id="362"/>
            <p14:sldId id="377"/>
            <p14:sldId id="378"/>
            <p14:sldId id="398"/>
            <p14:sldId id="39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404040"/>
    <a:srgbClr val="C4C4D2"/>
    <a:srgbClr val="D2D2DC"/>
    <a:srgbClr val="1A2F4E"/>
    <a:srgbClr val="3847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40" autoAdjust="0"/>
    <p:restoredTop sz="83428" autoAdjust="0"/>
  </p:normalViewPr>
  <p:slideViewPr>
    <p:cSldViewPr>
      <p:cViewPr varScale="1">
        <p:scale>
          <a:sx n="74" d="100"/>
          <a:sy n="74" d="100"/>
        </p:scale>
        <p:origin x="2224" y="168"/>
      </p:cViewPr>
      <p:guideLst/>
    </p:cSldViewPr>
  </p:slideViewPr>
  <p:outlineViewPr>
    <p:cViewPr>
      <p:scale>
        <a:sx n="33" d="100"/>
        <a:sy n="33" d="100"/>
      </p:scale>
      <p:origin x="0" y="-20568"/>
    </p:cViewPr>
  </p:outlineViewPr>
  <p:notesTextViewPr>
    <p:cViewPr>
      <p:scale>
        <a:sx n="1" d="1"/>
        <a:sy n="1" d="1"/>
      </p:scale>
      <p:origin x="0" y="0"/>
    </p:cViewPr>
  </p:notesTextViewPr>
  <p:notesViewPr>
    <p:cSldViewPr>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73B3874-4EDE-4EDC-B525-8967D0BF9027}" type="datetimeFigureOut">
              <a:rPr lang="en-IN" smtClean="0"/>
              <a:t>02/07/21</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9A3AFB-2D54-4257-8C08-258FF686D337}" type="slidenum">
              <a:rPr lang="en-IN" smtClean="0"/>
              <a:t>‹#›</a:t>
            </a:fld>
            <a:endParaRPr lang="en-IN"/>
          </a:p>
        </p:txBody>
      </p:sp>
    </p:spTree>
    <p:extLst>
      <p:ext uri="{BB962C8B-B14F-4D97-AF65-F5344CB8AC3E}">
        <p14:creationId xmlns:p14="http://schemas.microsoft.com/office/powerpoint/2010/main" val="1763528329"/>
      </p:ext>
    </p:extLst>
  </p:cSld>
  <p:clrMap bg1="lt1" tx1="dk1" bg2="lt2" tx2="dk2" accent1="accent1" accent2="accent2" accent3="accent3" accent4="accent4" accent5="accent5" accent6="accent6" hlink="hlink" folHlink="folHlink"/>
</p:handoutMaster>
</file>

<file path=ppt/media/image1.jpeg>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A77E9D-1F26-455B-9FC4-1E2D7C5371B8}" type="datetimeFigureOut">
              <a:rPr lang="en-US" smtClean="0"/>
              <a:t>7/2/21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FCE4C0-1175-4F38-90ED-AE7A39817694}" type="slidenum">
              <a:rPr lang="en-US" smtClean="0"/>
              <a:t>‹#›</a:t>
            </a:fld>
            <a:endParaRPr lang="en-US" dirty="0"/>
          </a:p>
        </p:txBody>
      </p:sp>
    </p:spTree>
    <p:extLst>
      <p:ext uri="{BB962C8B-B14F-4D97-AF65-F5344CB8AC3E}">
        <p14:creationId xmlns:p14="http://schemas.microsoft.com/office/powerpoint/2010/main" val="387223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3FCE4C0-1175-4F38-90ED-AE7A39817694}" type="slidenum">
              <a:rPr lang="en-US" smtClean="0"/>
              <a:t>1</a:t>
            </a:fld>
            <a:endParaRPr lang="en-US" dirty="0"/>
          </a:p>
        </p:txBody>
      </p:sp>
    </p:spTree>
    <p:extLst>
      <p:ext uri="{BB962C8B-B14F-4D97-AF65-F5344CB8AC3E}">
        <p14:creationId xmlns:p14="http://schemas.microsoft.com/office/powerpoint/2010/main" val="19305562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dirty="0">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10</a:t>
            </a:fld>
            <a:endParaRPr lang="en-US" altLang="en-US">
              <a:latin typeface="Times New Roman" charset="0"/>
            </a:endParaRPr>
          </a:p>
        </p:txBody>
      </p:sp>
    </p:spTree>
    <p:extLst>
      <p:ext uri="{BB962C8B-B14F-4D97-AF65-F5344CB8AC3E}">
        <p14:creationId xmlns:p14="http://schemas.microsoft.com/office/powerpoint/2010/main" val="17320290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dirty="0">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11</a:t>
            </a:fld>
            <a:endParaRPr lang="en-US" altLang="en-US">
              <a:latin typeface="Times New Roman" charset="0"/>
            </a:endParaRPr>
          </a:p>
        </p:txBody>
      </p:sp>
    </p:spTree>
    <p:extLst>
      <p:ext uri="{BB962C8B-B14F-4D97-AF65-F5344CB8AC3E}">
        <p14:creationId xmlns:p14="http://schemas.microsoft.com/office/powerpoint/2010/main" val="2557407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FCE4C0-1175-4F38-90ED-AE7A39817694}" type="slidenum">
              <a:rPr lang="en-US" smtClean="0"/>
              <a:t>2</a:t>
            </a:fld>
            <a:endParaRPr lang="en-US" dirty="0"/>
          </a:p>
        </p:txBody>
      </p:sp>
    </p:spTree>
    <p:extLst>
      <p:ext uri="{BB962C8B-B14F-4D97-AF65-F5344CB8AC3E}">
        <p14:creationId xmlns:p14="http://schemas.microsoft.com/office/powerpoint/2010/main" val="513417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The code base is (or will be) large. A small code base will probably not benefit from splitting up into logical services. </a:t>
            </a:r>
          </a:p>
          <a:p>
            <a:pPr marL="285750" indent="-285750">
              <a:buFont typeface="Arial" charset="0"/>
              <a:buChar char="•"/>
            </a:pPr>
            <a:endParaRPr lang="en-US" dirty="0"/>
          </a:p>
          <a:p>
            <a:pPr marL="285750" indent="-285750">
              <a:buFont typeface="Arial" charset="0"/>
              <a:buChar char="•"/>
            </a:pPr>
            <a:r>
              <a:rPr lang="en-US" dirty="0"/>
              <a:t>You have an adequate staff to split into teams devoted to particular services. Many advantages are lost if the whole team works on one service at a time</a:t>
            </a:r>
          </a:p>
          <a:p>
            <a:pPr marL="285750" indent="-285750">
              <a:buFont typeface="Arial" charset="0"/>
              <a:buChar char="•"/>
            </a:pPr>
            <a:endParaRPr lang="en-US" dirty="0"/>
          </a:p>
          <a:p>
            <a:pPr marL="285750" indent="-285750">
              <a:buFont typeface="Arial" charset="0"/>
              <a:buChar char="•"/>
            </a:pPr>
            <a:r>
              <a:rPr lang="en-US" dirty="0"/>
              <a:t>The operational team is ready and willing to support the many services in the architecture. Although the long-term operational benefits of a </a:t>
            </a:r>
            <a:r>
              <a:rPr lang="en-US" dirty="0" err="1"/>
              <a:t>microservices</a:t>
            </a:r>
            <a:r>
              <a:rPr lang="en-US" dirty="0"/>
              <a:t> architecture is well understood, at the start it can seem like a lot more work to run many servers or instances than a single large one.</a:t>
            </a:r>
          </a:p>
          <a:p>
            <a:pPr marL="285750" indent="-285750">
              <a:buFont typeface="Arial" charset="0"/>
              <a:buChar char="•"/>
            </a:pPr>
            <a:endParaRPr lang="en-US" dirty="0"/>
          </a:p>
          <a:p>
            <a:pPr marL="285750" indent="-285750">
              <a:buFont typeface="Arial" charset="0"/>
              <a:buChar char="•"/>
            </a:pPr>
            <a:r>
              <a:rPr lang="en-US" dirty="0"/>
              <a:t>The underlying business processes are well defined. One of the cool things about a </a:t>
            </a:r>
            <a:r>
              <a:rPr lang="en-US" dirty="0" err="1"/>
              <a:t>microservices</a:t>
            </a:r>
            <a:r>
              <a:rPr lang="en-US" dirty="0"/>
              <a:t> architecture is that anyone with a knowledge of the business can look at an architecture diagram and see the mapping. If, however, the business processes are ad hoc or poorly delineated, then your architecture will reflect this messiness.</a:t>
            </a:r>
            <a:endParaRPr lang="en-US" sz="1200" dirty="0"/>
          </a:p>
        </p:txBody>
      </p:sp>
      <p:sp>
        <p:nvSpPr>
          <p:cNvPr id="4" name="Slide Number Placeholder 3"/>
          <p:cNvSpPr>
            <a:spLocks noGrp="1"/>
          </p:cNvSpPr>
          <p:nvPr>
            <p:ph type="sldNum" sz="quarter" idx="10"/>
          </p:nvPr>
        </p:nvSpPr>
        <p:spPr/>
        <p:txBody>
          <a:bodyPr/>
          <a:lstStyle/>
          <a:p>
            <a:fld id="{73FCE4C0-1175-4F38-90ED-AE7A39817694}" type="slidenum">
              <a:rPr lang="en-US" smtClean="0"/>
              <a:t>3</a:t>
            </a:fld>
            <a:endParaRPr lang="en-US" dirty="0"/>
          </a:p>
        </p:txBody>
      </p:sp>
    </p:spTree>
    <p:extLst>
      <p:ext uri="{BB962C8B-B14F-4D97-AF65-F5344CB8AC3E}">
        <p14:creationId xmlns:p14="http://schemas.microsoft.com/office/powerpoint/2010/main" val="1434316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https://</a:t>
            </a:r>
            <a:r>
              <a:rPr lang="en-US" dirty="0" err="1"/>
              <a:t>medium.com</a:t>
            </a:r>
            <a:r>
              <a:rPr lang="en-US" dirty="0"/>
              <a:t>/</a:t>
            </a:r>
            <a:r>
              <a:rPr lang="en-US" dirty="0" err="1"/>
              <a:t>swlh</a:t>
            </a:r>
            <a:r>
              <a:rPr lang="en-US" dirty="0"/>
              <a:t>/spring-cloud-high-availability-for-eureka-b5b7abcefb32</a:t>
            </a:r>
          </a:p>
        </p:txBody>
      </p:sp>
      <p:sp>
        <p:nvSpPr>
          <p:cNvPr id="4" name="Slide Number Placeholder 3"/>
          <p:cNvSpPr>
            <a:spLocks noGrp="1"/>
          </p:cNvSpPr>
          <p:nvPr>
            <p:ph type="sldNum" sz="quarter" idx="10"/>
          </p:nvPr>
        </p:nvSpPr>
        <p:spPr/>
        <p:txBody>
          <a:bodyPr/>
          <a:lstStyle/>
          <a:p>
            <a:fld id="{73FCE4C0-1175-4F38-90ED-AE7A39817694}" type="slidenum">
              <a:rPr lang="en-US" smtClean="0"/>
              <a:t>4</a:t>
            </a:fld>
            <a:endParaRPr lang="en-US" dirty="0"/>
          </a:p>
        </p:txBody>
      </p:sp>
    </p:spTree>
    <p:extLst>
      <p:ext uri="{BB962C8B-B14F-4D97-AF65-F5344CB8AC3E}">
        <p14:creationId xmlns:p14="http://schemas.microsoft.com/office/powerpoint/2010/main" val="467603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https://</a:t>
            </a:r>
            <a:r>
              <a:rPr lang="en-US" dirty="0" err="1"/>
              <a:t>medium.com</a:t>
            </a:r>
            <a:r>
              <a:rPr lang="en-US" dirty="0"/>
              <a:t>/</a:t>
            </a:r>
            <a:r>
              <a:rPr lang="en-US" dirty="0" err="1"/>
              <a:t>swlh</a:t>
            </a:r>
            <a:r>
              <a:rPr lang="en-US" dirty="0"/>
              <a:t>/spring-cloud-high-availability-for-eureka-b5b7abcefb32</a:t>
            </a:r>
          </a:p>
        </p:txBody>
      </p:sp>
      <p:sp>
        <p:nvSpPr>
          <p:cNvPr id="4" name="Slide Number Placeholder 3"/>
          <p:cNvSpPr>
            <a:spLocks noGrp="1"/>
          </p:cNvSpPr>
          <p:nvPr>
            <p:ph type="sldNum" sz="quarter" idx="10"/>
          </p:nvPr>
        </p:nvSpPr>
        <p:spPr/>
        <p:txBody>
          <a:bodyPr/>
          <a:lstStyle/>
          <a:p>
            <a:fld id="{73FCE4C0-1175-4F38-90ED-AE7A39817694}" type="slidenum">
              <a:rPr lang="en-US" smtClean="0"/>
              <a:t>5</a:t>
            </a:fld>
            <a:endParaRPr lang="en-US" dirty="0"/>
          </a:p>
        </p:txBody>
      </p:sp>
    </p:spTree>
    <p:extLst>
      <p:ext uri="{BB962C8B-B14F-4D97-AF65-F5344CB8AC3E}">
        <p14:creationId xmlns:p14="http://schemas.microsoft.com/office/powerpoint/2010/main" val="3295615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a:t>https://</a:t>
            </a:r>
            <a:r>
              <a:rPr lang="en-US" dirty="0" err="1"/>
              <a:t>medium.com</a:t>
            </a:r>
            <a:r>
              <a:rPr lang="en-US" dirty="0"/>
              <a:t>/</a:t>
            </a:r>
            <a:r>
              <a:rPr lang="en-US" dirty="0" err="1"/>
              <a:t>swlh</a:t>
            </a:r>
            <a:r>
              <a:rPr lang="en-US" dirty="0"/>
              <a:t>/spring-cloud-high-availability-for-eureka-b5b7abcefb32</a:t>
            </a:r>
          </a:p>
        </p:txBody>
      </p:sp>
      <p:sp>
        <p:nvSpPr>
          <p:cNvPr id="4" name="Slide Number Placeholder 3"/>
          <p:cNvSpPr>
            <a:spLocks noGrp="1"/>
          </p:cNvSpPr>
          <p:nvPr>
            <p:ph type="sldNum" sz="quarter" idx="10"/>
          </p:nvPr>
        </p:nvSpPr>
        <p:spPr/>
        <p:txBody>
          <a:bodyPr/>
          <a:lstStyle/>
          <a:p>
            <a:fld id="{73FCE4C0-1175-4F38-90ED-AE7A39817694}" type="slidenum">
              <a:rPr lang="en-US" smtClean="0"/>
              <a:t>6</a:t>
            </a:fld>
            <a:endParaRPr lang="en-US" dirty="0"/>
          </a:p>
        </p:txBody>
      </p:sp>
    </p:spTree>
    <p:extLst>
      <p:ext uri="{BB962C8B-B14F-4D97-AF65-F5344CB8AC3E}">
        <p14:creationId xmlns:p14="http://schemas.microsoft.com/office/powerpoint/2010/main" val="2968758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altLang="en-US">
                <a:latin typeface="Times New Roman" charset="0"/>
                <a:cs typeface="Arial" charset="0"/>
              </a:rPr>
              <a:t>https://www.journaldev.com/8195/spring-boot-cli-setup-and-helloworld-example</a:t>
            </a:r>
          </a:p>
          <a:p>
            <a:endParaRPr lang="en-US" altLang="en-US">
              <a:latin typeface="Times New Roman" charset="0"/>
              <a:cs typeface="Arial" charset="0"/>
            </a:endParaRPr>
          </a:p>
        </p:txBody>
      </p:sp>
      <p:sp>
        <p:nvSpPr>
          <p:cNvPr id="46083"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5E6D96EB-21BE-A840-A862-8168B09D358E}" type="slidenum">
              <a:rPr lang="en-US" altLang="en-US">
                <a:latin typeface="Times New Roman" charset="0"/>
              </a:rPr>
              <a:pPr/>
              <a:t>7</a:t>
            </a:fld>
            <a:endParaRPr lang="en-US" altLang="en-US">
              <a:latin typeface="Times New Roman" charset="0"/>
            </a:endParaRPr>
          </a:p>
        </p:txBody>
      </p:sp>
    </p:spTree>
    <p:extLst>
      <p:ext uri="{BB962C8B-B14F-4D97-AF65-F5344CB8AC3E}">
        <p14:creationId xmlns:p14="http://schemas.microsoft.com/office/powerpoint/2010/main" val="108065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dirty="0">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8</a:t>
            </a:fld>
            <a:endParaRPr lang="en-US" altLang="en-US">
              <a:latin typeface="Times New Roman" charset="0"/>
            </a:endParaRPr>
          </a:p>
        </p:txBody>
      </p:sp>
    </p:spTree>
    <p:extLst>
      <p:ext uri="{BB962C8B-B14F-4D97-AF65-F5344CB8AC3E}">
        <p14:creationId xmlns:p14="http://schemas.microsoft.com/office/powerpoint/2010/main" val="608685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4034" name="Notes Placeholder 2"/>
          <p:cNvSpPr>
            <a:spLocks noGrp="1"/>
          </p:cNvSpPr>
          <p:nvPr>
            <p:ph type="body" idx="1"/>
          </p:nvPr>
        </p:nvSpPr>
        <p:spPr>
          <a:noFill/>
        </p:spPr>
        <p:txBody>
          <a:bodyPr/>
          <a:lstStyle/>
          <a:p>
            <a:endParaRPr lang="en-US" dirty="0">
              <a:effectLst/>
            </a:endParaRPr>
          </a:p>
        </p:txBody>
      </p:sp>
      <p:sp>
        <p:nvSpPr>
          <p:cNvPr id="44035" name="Slide Number Placeholder 3"/>
          <p:cNvSpPr>
            <a:spLocks noGrp="1"/>
          </p:cNvSpPr>
          <p:nvPr>
            <p:ph type="sldNum" sz="quarter" idx="5"/>
          </p:nvPr>
        </p:nvSpPr>
        <p:spPr>
          <a:noFill/>
        </p:spPr>
        <p:txBody>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fld id="{FA64B5F3-D6EC-0D4C-8A41-77ECBA9F0270}" type="slidenum">
              <a:rPr lang="en-US" altLang="en-US">
                <a:latin typeface="Times New Roman" charset="0"/>
              </a:rPr>
              <a:pPr/>
              <a:t>9</a:t>
            </a:fld>
            <a:endParaRPr lang="en-US" altLang="en-US">
              <a:latin typeface="Times New Roman" charset="0"/>
            </a:endParaRPr>
          </a:p>
        </p:txBody>
      </p:sp>
    </p:spTree>
    <p:extLst>
      <p:ext uri="{BB962C8B-B14F-4D97-AF65-F5344CB8AC3E}">
        <p14:creationId xmlns:p14="http://schemas.microsoft.com/office/powerpoint/2010/main" val="1848244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9232" y="1676400"/>
            <a:ext cx="7772400" cy="1470025"/>
          </a:xfrm>
        </p:spPr>
        <p:txBody>
          <a:bodyPr>
            <a:normAutofit/>
          </a:bodyPr>
          <a:lstStyle>
            <a:lvl1pPr algn="l">
              <a:defRPr sz="4000" b="0">
                <a:solidFill>
                  <a:schemeClr val="tx1">
                    <a:lumMod val="75000"/>
                    <a:lumOff val="25000"/>
                  </a:schemeClr>
                </a:solidFill>
              </a:defRPr>
            </a:lvl1pPr>
          </a:lstStyle>
          <a:p>
            <a:r>
              <a:rPr lang="en-US" dirty="0"/>
              <a:t>Click to add Master title style</a:t>
            </a:r>
          </a:p>
        </p:txBody>
      </p:sp>
      <p:sp>
        <p:nvSpPr>
          <p:cNvPr id="3" name="Subtitle 2"/>
          <p:cNvSpPr>
            <a:spLocks noGrp="1"/>
          </p:cNvSpPr>
          <p:nvPr>
            <p:ph type="subTitle" idx="1" hasCustomPrompt="1"/>
          </p:nvPr>
        </p:nvSpPr>
        <p:spPr>
          <a:xfrm>
            <a:off x="469231" y="3552770"/>
            <a:ext cx="8001001" cy="1358286"/>
          </a:xfrm>
        </p:spPr>
        <p:txBody>
          <a:bodyPr>
            <a:normAutofit/>
          </a:bodyPr>
          <a:lstStyle>
            <a:lvl1pPr marL="0" indent="0" algn="l">
              <a:buNone/>
              <a:defRPr sz="2000" baseline="0">
                <a:solidFill>
                  <a:schemeClr val="tx1">
                    <a:lumMod val="75000"/>
                    <a:lumOff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Master subtitle, month &amp; year style</a:t>
            </a:r>
          </a:p>
        </p:txBody>
      </p:sp>
    </p:spTree>
    <p:extLst>
      <p:ext uri="{BB962C8B-B14F-4D97-AF65-F5344CB8AC3E}">
        <p14:creationId xmlns:p14="http://schemas.microsoft.com/office/powerpoint/2010/main" val="341925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6720" y="152400"/>
            <a:ext cx="8562480" cy="576000"/>
          </a:xfrm>
        </p:spPr>
        <p:txBody>
          <a:bodyPr>
            <a:noAutofit/>
          </a:bodyPr>
          <a:lstStyle>
            <a:lvl1pPr algn="l">
              <a:defRPr sz="2900" b="1">
                <a:solidFill>
                  <a:schemeClr val="tx1">
                    <a:lumMod val="75000"/>
                    <a:lumOff val="25000"/>
                  </a:schemeClr>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304800" y="1143000"/>
            <a:ext cx="8534400" cy="510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Tree>
    <p:extLst>
      <p:ext uri="{BB962C8B-B14F-4D97-AF65-F5344CB8AC3E}">
        <p14:creationId xmlns:p14="http://schemas.microsoft.com/office/powerpoint/2010/main" val="365859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5"/>
          <p:cNvSpPr txBox="1">
            <a:spLocks/>
          </p:cNvSpPr>
          <p:nvPr userDrawn="1"/>
        </p:nvSpPr>
        <p:spPr>
          <a:xfrm>
            <a:off x="8458200" y="6553200"/>
            <a:ext cx="457200" cy="276999"/>
          </a:xfrm>
          <a:prstGeom prst="rect">
            <a:avLst/>
          </a:prstGeom>
          <a:noFill/>
        </p:spPr>
        <p:txBody>
          <a:bodyPr wrap="square" rtlCol="0">
            <a:spAutoFit/>
          </a:bodyPr>
          <a:lstStyle>
            <a:defPPr>
              <a:defRPr lang="en-US"/>
            </a:defPPr>
            <a:lvl1pPr marL="0" algn="ctr" defTabSz="914400" rtl="0" eaLnBrk="1" latinLnBrk="0" hangingPunct="1">
              <a:defRPr lang="en-US" sz="1800" kern="1200" smtClean="0">
                <a:solidFill>
                  <a:schemeClr val="bg1"/>
                </a:solidFill>
                <a:latin typeface="Tahoma" pitchFamily="34" charset="0"/>
                <a:ea typeface="Tahoma" pitchFamily="34" charset="0"/>
                <a:cs typeface="Tahoma"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055907C-1FC8-4769-9F75-D6A065F12B7F}" type="slidenum">
              <a:rPr lang="en-IN" sz="1200">
                <a:solidFill>
                  <a:prstClr val="black">
                    <a:lumMod val="50000"/>
                    <a:lumOff val="50000"/>
                  </a:prstClr>
                </a:solidFill>
              </a:rPr>
              <a:pPr/>
              <a:t>‹#›</a:t>
            </a:fld>
            <a:endParaRPr lang="en-IN" sz="1200" dirty="0">
              <a:solidFill>
                <a:prstClr val="black">
                  <a:lumMod val="50000"/>
                  <a:lumOff val="50000"/>
                </a:prstClr>
              </a:solidFill>
            </a:endParaRPr>
          </a:p>
        </p:txBody>
      </p:sp>
    </p:spTree>
    <p:extLst>
      <p:ext uri="{BB962C8B-B14F-4D97-AF65-F5344CB8AC3E}">
        <p14:creationId xmlns:p14="http://schemas.microsoft.com/office/powerpoint/2010/main" val="78809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ext Slide">
    <p:spTree>
      <p:nvGrpSpPr>
        <p:cNvPr id="1" name=""/>
        <p:cNvGrpSpPr/>
        <p:nvPr/>
      </p:nvGrpSpPr>
      <p:grpSpPr>
        <a:xfrm>
          <a:off x="0" y="0"/>
          <a:ext cx="0" cy="0"/>
          <a:chOff x="0" y="0"/>
          <a:chExt cx="0" cy="0"/>
        </a:xfrm>
      </p:grpSpPr>
      <p:sp>
        <p:nvSpPr>
          <p:cNvPr id="4" name="Slide Number Placeholder 5"/>
          <p:cNvSpPr txBox="1">
            <a:spLocks/>
          </p:cNvSpPr>
          <p:nvPr userDrawn="1"/>
        </p:nvSpPr>
        <p:spPr>
          <a:xfrm>
            <a:off x="8458200" y="6477000"/>
            <a:ext cx="457200" cy="276225"/>
          </a:xfrm>
          <a:prstGeom prst="rect">
            <a:avLst/>
          </a:prstGeom>
          <a:solidFill>
            <a:srgbClr val="262626"/>
          </a:solidFill>
        </p:spPr>
        <p:txBody>
          <a:bodyPr>
            <a:spAutoFit/>
          </a:bodyPr>
          <a:lstStyle>
            <a:lvl1pPr>
              <a:defRPr>
                <a:solidFill>
                  <a:schemeClr val="tx1"/>
                </a:solidFill>
                <a:latin typeface="Verdana" charset="0"/>
                <a:ea typeface="Arial" charset="0"/>
                <a:cs typeface="Arial" charset="0"/>
              </a:defRPr>
            </a:lvl1pPr>
            <a:lvl2pPr marL="742950" indent="-285750">
              <a:defRPr>
                <a:solidFill>
                  <a:schemeClr val="tx1"/>
                </a:solidFill>
                <a:latin typeface="Verdana" charset="0"/>
                <a:ea typeface="Arial" charset="0"/>
                <a:cs typeface="Arial" charset="0"/>
              </a:defRPr>
            </a:lvl2pPr>
            <a:lvl3pPr marL="1143000" indent="-228600">
              <a:defRPr>
                <a:solidFill>
                  <a:schemeClr val="tx1"/>
                </a:solidFill>
                <a:latin typeface="Verdana" charset="0"/>
                <a:ea typeface="Arial" charset="0"/>
                <a:cs typeface="Arial" charset="0"/>
              </a:defRPr>
            </a:lvl3pPr>
            <a:lvl4pPr marL="1600200" indent="-228600">
              <a:defRPr>
                <a:solidFill>
                  <a:schemeClr val="tx1"/>
                </a:solidFill>
                <a:latin typeface="Verdana" charset="0"/>
                <a:ea typeface="Arial" charset="0"/>
                <a:cs typeface="Arial" charset="0"/>
              </a:defRPr>
            </a:lvl4pPr>
            <a:lvl5pPr marL="2057400" indent="-228600">
              <a:defRPr>
                <a:solidFill>
                  <a:schemeClr val="tx1"/>
                </a:solidFill>
                <a:latin typeface="Verdana" charset="0"/>
                <a:ea typeface="Arial" charset="0"/>
                <a:cs typeface="Arial" charset="0"/>
              </a:defRPr>
            </a:lvl5pPr>
            <a:lvl6pPr marL="2514600" indent="-228600" eaLnBrk="0" fontAlgn="base" hangingPunct="0">
              <a:spcBef>
                <a:spcPct val="0"/>
              </a:spcBef>
              <a:spcAft>
                <a:spcPct val="0"/>
              </a:spcAft>
              <a:defRPr>
                <a:solidFill>
                  <a:schemeClr val="tx1"/>
                </a:solidFill>
                <a:latin typeface="Verdana" charset="0"/>
                <a:ea typeface="Arial" charset="0"/>
                <a:cs typeface="Arial" charset="0"/>
              </a:defRPr>
            </a:lvl6pPr>
            <a:lvl7pPr marL="2971800" indent="-228600" eaLnBrk="0" fontAlgn="base" hangingPunct="0">
              <a:spcBef>
                <a:spcPct val="0"/>
              </a:spcBef>
              <a:spcAft>
                <a:spcPct val="0"/>
              </a:spcAft>
              <a:defRPr>
                <a:solidFill>
                  <a:schemeClr val="tx1"/>
                </a:solidFill>
                <a:latin typeface="Verdana" charset="0"/>
                <a:ea typeface="Arial" charset="0"/>
                <a:cs typeface="Arial" charset="0"/>
              </a:defRPr>
            </a:lvl7pPr>
            <a:lvl8pPr marL="3429000" indent="-228600" eaLnBrk="0" fontAlgn="base" hangingPunct="0">
              <a:spcBef>
                <a:spcPct val="0"/>
              </a:spcBef>
              <a:spcAft>
                <a:spcPct val="0"/>
              </a:spcAft>
              <a:defRPr>
                <a:solidFill>
                  <a:schemeClr val="tx1"/>
                </a:solidFill>
                <a:latin typeface="Verdana" charset="0"/>
                <a:ea typeface="Arial" charset="0"/>
                <a:cs typeface="Arial" charset="0"/>
              </a:defRPr>
            </a:lvl8pPr>
            <a:lvl9pPr marL="3886200" indent="-228600" eaLnBrk="0" fontAlgn="base" hangingPunct="0">
              <a:spcBef>
                <a:spcPct val="0"/>
              </a:spcBef>
              <a:spcAft>
                <a:spcPct val="0"/>
              </a:spcAft>
              <a:defRPr>
                <a:solidFill>
                  <a:schemeClr val="tx1"/>
                </a:solidFill>
                <a:latin typeface="Verdana" charset="0"/>
                <a:ea typeface="Arial" charset="0"/>
                <a:cs typeface="Arial" charset="0"/>
              </a:defRPr>
            </a:lvl9pPr>
          </a:lstStyle>
          <a:p>
            <a:pPr algn="ctr" eaLnBrk="1" hangingPunct="1"/>
            <a:fld id="{FD790A4E-2EED-164B-A373-E9BCE305BB4C}" type="slidenum">
              <a:rPr lang="en-IN" altLang="en-US" sz="1200">
                <a:solidFill>
                  <a:schemeClr val="bg1"/>
                </a:solidFill>
                <a:latin typeface="Tahoma" charset="0"/>
                <a:ea typeface="Tahoma" charset="0"/>
                <a:cs typeface="Tahoma" charset="0"/>
              </a:rPr>
              <a:pPr algn="ctr" eaLnBrk="1" hangingPunct="1"/>
              <a:t>‹#›</a:t>
            </a:fld>
            <a:endParaRPr lang="en-IN" altLang="en-US" sz="1200">
              <a:solidFill>
                <a:schemeClr val="bg1"/>
              </a:solidFill>
              <a:latin typeface="Tahoma" charset="0"/>
              <a:ea typeface="Tahoma" charset="0"/>
              <a:cs typeface="Tahoma" charset="0"/>
            </a:endParaRPr>
          </a:p>
        </p:txBody>
      </p:sp>
      <p:sp>
        <p:nvSpPr>
          <p:cNvPr id="2" name="Title 1"/>
          <p:cNvSpPr>
            <a:spLocks noGrp="1"/>
          </p:cNvSpPr>
          <p:nvPr>
            <p:ph type="title"/>
          </p:nvPr>
        </p:nvSpPr>
        <p:spPr>
          <a:xfrm>
            <a:off x="183600" y="133200"/>
            <a:ext cx="8820000" cy="554400"/>
          </a:xfrm>
          <a:effectLst/>
        </p:spPr>
        <p:txBody>
          <a:bodyPr/>
          <a:lstStyle>
            <a:lvl1pPr algn="l">
              <a:defRPr sz="2600" b="1" baseline="0">
                <a:effectLst>
                  <a:outerShdw blurRad="38100" dist="38100" dir="2700000" algn="tl">
                    <a:srgbClr val="000000">
                      <a:alpha val="43137"/>
                    </a:srgbClr>
                  </a:outerShdw>
                </a:effectLst>
                <a:latin typeface="+mj-lt"/>
              </a:defRPr>
            </a:lvl1pPr>
          </a:lstStyle>
          <a:p>
            <a:r>
              <a:rPr lang="en-US"/>
              <a:t>Click to edit Master title style</a:t>
            </a:r>
            <a:endParaRPr lang="en-US" dirty="0"/>
          </a:p>
        </p:txBody>
      </p:sp>
      <p:sp>
        <p:nvSpPr>
          <p:cNvPr id="3" name="Content Placeholder 2"/>
          <p:cNvSpPr>
            <a:spLocks noGrp="1"/>
          </p:cNvSpPr>
          <p:nvPr>
            <p:ph idx="1"/>
          </p:nvPr>
        </p:nvSpPr>
        <p:spPr>
          <a:xfrm>
            <a:off x="360000" y="900000"/>
            <a:ext cx="8640000" cy="5265056"/>
          </a:xfrm>
        </p:spPr>
        <p:txBody>
          <a:bodyPr/>
          <a:lstStyle>
            <a:lvl1pPr marL="0" indent="0">
              <a:buNone/>
              <a:defRPr sz="1800"/>
            </a:lvl1pPr>
            <a:lvl2pPr>
              <a:defRPr sz="1800"/>
            </a:lvl2pPr>
            <a:lvl3pPr>
              <a:defRPr sz="1600"/>
            </a:lvl3pPr>
            <a:lvl4pPr>
              <a:defRPr sz="1400"/>
            </a:lvl4pPr>
          </a:lstStyle>
          <a:p>
            <a:pPr lvl="0"/>
            <a:r>
              <a:rPr lang="en-US"/>
              <a:t>Click to edit Master text styles</a:t>
            </a:r>
          </a:p>
        </p:txBody>
      </p:sp>
    </p:spTree>
    <p:extLst>
      <p:ext uri="{BB962C8B-B14F-4D97-AF65-F5344CB8AC3E}">
        <p14:creationId xmlns:p14="http://schemas.microsoft.com/office/powerpoint/2010/main" val="1514751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2" name="Title Placeholder 1"/>
          <p:cNvSpPr>
            <a:spLocks noGrp="1"/>
          </p:cNvSpPr>
          <p:nvPr>
            <p:ph type="title"/>
          </p:nvPr>
        </p:nvSpPr>
        <p:spPr>
          <a:xfrm>
            <a:off x="276720" y="106362"/>
            <a:ext cx="8410080" cy="5794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4800" y="1066800"/>
            <a:ext cx="8382000" cy="50593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1734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ftr="0" dt="0"/>
  <p:txStyles>
    <p:titleStyle>
      <a:lvl1pPr algn="l" defTabSz="914400" rtl="0" eaLnBrk="1" latinLnBrk="0" hangingPunct="1">
        <a:spcBef>
          <a:spcPct val="0"/>
        </a:spcBef>
        <a:buNone/>
        <a:defRPr sz="2900" b="1"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ct val="20000"/>
        </a:spcBef>
        <a:buFont typeface="Wingdings" pitchFamily="2" charset="2"/>
        <a:buChar char="§"/>
        <a:defRPr sz="24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8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peer-2-server.com:9002/eureka/,http:/peer-3-server.com:9003/eureka/"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38401"/>
            <a:ext cx="7772400" cy="990600"/>
          </a:xfrm>
        </p:spPr>
        <p:txBody>
          <a:bodyPr>
            <a:normAutofit fontScale="90000"/>
          </a:bodyPr>
          <a:lstStyle/>
          <a:p>
            <a:pPr algn="ctr"/>
            <a:r>
              <a:rPr lang="en-US" b="1" dirty="0"/>
              <a:t>Microservice</a:t>
            </a:r>
            <a:br>
              <a:rPr lang="en-US" b="1" dirty="0"/>
            </a:br>
            <a:r>
              <a:rPr lang="en-US" b="1" dirty="0"/>
              <a:t>Eureka Server </a:t>
            </a:r>
            <a:r>
              <a:rPr lang="en-US" b="1" dirty="0" err="1"/>
              <a:t>CLuster</a:t>
            </a:r>
            <a:endParaRPr lang="en-IN" b="1" dirty="0"/>
          </a:p>
        </p:txBody>
      </p:sp>
      <p:sp>
        <p:nvSpPr>
          <p:cNvPr id="3" name="TextBox 2"/>
          <p:cNvSpPr txBox="1"/>
          <p:nvPr/>
        </p:nvSpPr>
        <p:spPr>
          <a:xfrm>
            <a:off x="5562600" y="5410200"/>
            <a:ext cx="2807885" cy="954107"/>
          </a:xfrm>
          <a:prstGeom prst="rect">
            <a:avLst/>
          </a:prstGeom>
          <a:noFill/>
        </p:spPr>
        <p:txBody>
          <a:bodyPr wrap="none" rtlCol="0">
            <a:spAutoFit/>
          </a:bodyPr>
          <a:lstStyle/>
          <a:p>
            <a:r>
              <a:rPr lang="en-US" sz="2800" b="1" dirty="0" err="1"/>
              <a:t>Shalini</a:t>
            </a:r>
            <a:r>
              <a:rPr lang="en-US" sz="2800" b="1" dirty="0"/>
              <a:t> Mittal</a:t>
            </a:r>
          </a:p>
          <a:p>
            <a:r>
              <a:rPr lang="en-US" sz="2800" b="1" dirty="0"/>
              <a:t>Corporate Trainer</a:t>
            </a:r>
          </a:p>
        </p:txBody>
      </p:sp>
    </p:spTree>
    <p:extLst>
      <p:ext uri="{BB962C8B-B14F-4D97-AF65-F5344CB8AC3E}">
        <p14:creationId xmlns:p14="http://schemas.microsoft.com/office/powerpoint/2010/main" val="3500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IN" dirty="0">
                <a:effectLst/>
              </a:rPr>
              <a:t>Step 2 — Build the Eureka server</a:t>
            </a:r>
            <a:endParaRPr lang="en-US" dirty="0"/>
          </a:p>
        </p:txBody>
      </p:sp>
      <p:sp>
        <p:nvSpPr>
          <p:cNvPr id="10" name="Content Placeholder 2">
            <a:extLst>
              <a:ext uri="{FF2B5EF4-FFF2-40B4-BE49-F238E27FC236}">
                <a16:creationId xmlns:a16="http://schemas.microsoft.com/office/drawing/2014/main" id="{90521D7D-D464-9C4D-AC37-4DEF94D08E6C}"/>
              </a:ext>
            </a:extLst>
          </p:cNvPr>
          <p:cNvSpPr txBox="1">
            <a:spLocks/>
          </p:cNvSpPr>
          <p:nvPr/>
        </p:nvSpPr>
        <p:spPr>
          <a:xfrm>
            <a:off x="215780" y="716143"/>
            <a:ext cx="8478837" cy="2636657"/>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Navigate to the home directory of Eureka server project and execute the below Maven command. This command will package your code into a JAR file and place it under &lt;</a:t>
            </a:r>
            <a:r>
              <a:rPr lang="en-US" altLang="en-US" sz="2200" dirty="0" err="1"/>
              <a:t>eureka_server_root_directory</a:t>
            </a:r>
            <a:r>
              <a:rPr lang="en-US" altLang="en-US" sz="2200" dirty="0"/>
              <a:t>&gt;/target folder.</a:t>
            </a:r>
          </a:p>
          <a:p>
            <a:pPr marL="342900" indent="-342900">
              <a:buFont typeface="Arial" charset="0"/>
              <a:buChar char="•"/>
            </a:pPr>
            <a:r>
              <a:rPr lang="en-US" altLang="en-US" sz="2200" dirty="0" err="1"/>
              <a:t>mvn</a:t>
            </a:r>
            <a:r>
              <a:rPr lang="en-US" altLang="en-US" sz="2200" dirty="0"/>
              <a:t> clean install</a:t>
            </a:r>
          </a:p>
        </p:txBody>
      </p:sp>
      <p:sp>
        <p:nvSpPr>
          <p:cNvPr id="11" name="Title 1">
            <a:extLst>
              <a:ext uri="{FF2B5EF4-FFF2-40B4-BE49-F238E27FC236}">
                <a16:creationId xmlns:a16="http://schemas.microsoft.com/office/drawing/2014/main" id="{165DAEAB-49F0-CE4E-BE92-89E4D10F2CF6}"/>
              </a:ext>
            </a:extLst>
          </p:cNvPr>
          <p:cNvSpPr txBox="1">
            <a:spLocks/>
          </p:cNvSpPr>
          <p:nvPr/>
        </p:nvSpPr>
        <p:spPr>
          <a:xfrm>
            <a:off x="323850" y="3075781"/>
            <a:ext cx="8820150" cy="554038"/>
          </a:xfrm>
          <a:prstGeom prst="rect">
            <a:avLst/>
          </a:prstGeom>
          <a:effectLst/>
        </p:spPr>
        <p:txBody>
          <a:bodyPr vert="horz" lIns="91440" tIns="45720" rIns="91440" bIns="45720" rtlCol="0" anchor="ctr">
            <a:normAutofit/>
          </a:bodyPr>
          <a:lstStyle>
            <a:lvl1pPr algn="l" defTabSz="914400" rtl="0" eaLnBrk="1" latinLnBrk="0" hangingPunct="1">
              <a:spcBef>
                <a:spcPct val="0"/>
              </a:spcBef>
              <a:buNone/>
              <a:defRPr sz="2600" b="1" kern="1200" baseline="0">
                <a:solidFill>
                  <a:schemeClr val="tx1">
                    <a:lumMod val="75000"/>
                    <a:lumOff val="25000"/>
                  </a:schemeClr>
                </a:solidFill>
                <a:effectLst>
                  <a:outerShdw blurRad="38100" dist="38100" dir="2700000" algn="tl">
                    <a:srgbClr val="000000">
                      <a:alpha val="43137"/>
                    </a:srgbClr>
                  </a:outerShdw>
                </a:effectLst>
                <a:latin typeface="+mj-lt"/>
                <a:ea typeface="+mj-ea"/>
                <a:cs typeface="+mj-cs"/>
              </a:defRPr>
            </a:lvl1pPr>
          </a:lstStyle>
          <a:p>
            <a:pPr>
              <a:defRPr/>
            </a:pPr>
            <a:r>
              <a:rPr lang="en-US" altLang="en-US" sz="2800" dirty="0"/>
              <a:t>Step 3 — Start the Eureka Server:</a:t>
            </a:r>
            <a:endParaRPr lang="en-US" dirty="0"/>
          </a:p>
        </p:txBody>
      </p:sp>
      <p:sp>
        <p:nvSpPr>
          <p:cNvPr id="12" name="Content Placeholder 2">
            <a:extLst>
              <a:ext uri="{FF2B5EF4-FFF2-40B4-BE49-F238E27FC236}">
                <a16:creationId xmlns:a16="http://schemas.microsoft.com/office/drawing/2014/main" id="{7E89CB8F-60F5-F341-97C5-033AABE77A7D}"/>
              </a:ext>
            </a:extLst>
          </p:cNvPr>
          <p:cNvSpPr txBox="1">
            <a:spLocks/>
          </p:cNvSpPr>
          <p:nvPr/>
        </p:nvSpPr>
        <p:spPr>
          <a:xfrm>
            <a:off x="355480" y="3658574"/>
            <a:ext cx="8478837" cy="2636657"/>
          </a:xfrm>
          <a:prstGeom prst="rect">
            <a:avLst/>
          </a:prstGeom>
        </p:spPr>
        <p:txBody>
          <a:bodyPr vert="horz" lIns="91440" tIns="45720" rIns="91440" bIns="45720" rtlCol="0">
            <a:normAutofit fontScale="92500"/>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 Navigate to &lt;</a:t>
            </a:r>
            <a:r>
              <a:rPr lang="en-US" altLang="en-US" sz="2200" dirty="0" err="1"/>
              <a:t>eureka_server_root_directory</a:t>
            </a:r>
            <a:r>
              <a:rPr lang="en-US" altLang="en-US" sz="2200" dirty="0"/>
              <a:t>&gt;/target folder via three different command prompts and and execute the below three commands separately in each command prompt. </a:t>
            </a:r>
            <a:br>
              <a:rPr lang="en-US" altLang="en-US" sz="2200" dirty="0"/>
            </a:br>
            <a:r>
              <a:rPr lang="en-US" altLang="en-US" sz="2200" dirty="0"/>
              <a:t>java -jar -</a:t>
            </a:r>
            <a:r>
              <a:rPr lang="en-US" altLang="en-US" sz="2200" dirty="0" err="1"/>
              <a:t>Dspring.profiles.active</a:t>
            </a:r>
            <a:r>
              <a:rPr lang="en-US" altLang="en-US" sz="2200" dirty="0"/>
              <a:t>=peer-1 eureka-server-1.0.0-SNAPSHOT.jar</a:t>
            </a:r>
            <a:br>
              <a:rPr lang="en-US" altLang="en-US" sz="2200" dirty="0"/>
            </a:br>
            <a:r>
              <a:rPr lang="en-US" altLang="en-US" sz="2200" dirty="0"/>
              <a:t>java -jar -</a:t>
            </a:r>
            <a:r>
              <a:rPr lang="en-US" altLang="en-US" sz="2200" dirty="0" err="1"/>
              <a:t>Dspring.profiles.active</a:t>
            </a:r>
            <a:r>
              <a:rPr lang="en-US" altLang="en-US" sz="2200" dirty="0"/>
              <a:t>=peer-2 eureka-server-1.0.0-SNAPSHOT.jar</a:t>
            </a:r>
            <a:br>
              <a:rPr lang="en-US" altLang="en-US" sz="2200" dirty="0"/>
            </a:br>
            <a:r>
              <a:rPr lang="en-US" altLang="en-US" sz="2200" dirty="0"/>
              <a:t>java -jar -</a:t>
            </a:r>
            <a:r>
              <a:rPr lang="en-US" altLang="en-US" sz="2200" dirty="0" err="1"/>
              <a:t>Dspring.profiles.active</a:t>
            </a:r>
            <a:r>
              <a:rPr lang="en-US" altLang="en-US" sz="2200" dirty="0"/>
              <a:t>=peer-3 eureka-server-1.0.0-SNAPSHOT.jar</a:t>
            </a:r>
          </a:p>
        </p:txBody>
      </p:sp>
    </p:spTree>
    <p:extLst>
      <p:ext uri="{BB962C8B-B14F-4D97-AF65-F5344CB8AC3E}">
        <p14:creationId xmlns:p14="http://schemas.microsoft.com/office/powerpoint/2010/main" val="3487473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IN" dirty="0">
                <a:effectLst/>
              </a:rPr>
              <a:t>Step 4 — Validating server </a:t>
            </a:r>
            <a:r>
              <a:rPr lang="en-IN" dirty="0" err="1">
                <a:effectLst/>
              </a:rPr>
              <a:t>startup</a:t>
            </a:r>
            <a:endParaRPr lang="en-US" dirty="0"/>
          </a:p>
        </p:txBody>
      </p:sp>
      <p:sp>
        <p:nvSpPr>
          <p:cNvPr id="10" name="Content Placeholder 2">
            <a:extLst>
              <a:ext uri="{FF2B5EF4-FFF2-40B4-BE49-F238E27FC236}">
                <a16:creationId xmlns:a16="http://schemas.microsoft.com/office/drawing/2014/main" id="{90521D7D-D464-9C4D-AC37-4DEF94D08E6C}"/>
              </a:ext>
            </a:extLst>
          </p:cNvPr>
          <p:cNvSpPr txBox="1">
            <a:spLocks/>
          </p:cNvSpPr>
          <p:nvPr/>
        </p:nvSpPr>
        <p:spPr>
          <a:xfrm>
            <a:off x="215780" y="716143"/>
            <a:ext cx="8478837" cy="2636657"/>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Navigate to below URLs from your browser and you should be able to see the Eureka server dashboard of each peer.</a:t>
            </a:r>
          </a:p>
          <a:p>
            <a:pPr marL="342900" indent="-342900">
              <a:buFont typeface="Arial" charset="0"/>
              <a:buChar char="•"/>
            </a:pPr>
            <a:r>
              <a:rPr lang="en-US" altLang="en-US" sz="2200" dirty="0"/>
              <a:t>http://peer-1-server.com:9001/</a:t>
            </a:r>
            <a:br>
              <a:rPr lang="en-US" altLang="en-US" sz="2200" dirty="0"/>
            </a:br>
            <a:r>
              <a:rPr lang="en-US" altLang="en-US" sz="2200" dirty="0"/>
              <a:t>http://peer-2-server.com:9002/</a:t>
            </a:r>
            <a:br>
              <a:rPr lang="en-US" altLang="en-US" sz="2200" dirty="0"/>
            </a:br>
            <a:r>
              <a:rPr lang="en-US" altLang="en-US" sz="2200" dirty="0"/>
              <a:t>http://peer-3-server.com:9003/</a:t>
            </a:r>
          </a:p>
        </p:txBody>
      </p:sp>
    </p:spTree>
    <p:extLst>
      <p:ext uri="{BB962C8B-B14F-4D97-AF65-F5344CB8AC3E}">
        <p14:creationId xmlns:p14="http://schemas.microsoft.com/office/powerpoint/2010/main" val="1309090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Eureka High Availability </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200" dirty="0"/>
              <a:t>Eureka achieves high availability at two levels.</a:t>
            </a:r>
          </a:p>
          <a:p>
            <a:pPr marL="285750" indent="-285750">
              <a:buFont typeface="Arial" charset="0"/>
              <a:buChar char="•"/>
            </a:pPr>
            <a:r>
              <a:rPr lang="en-US" sz="2200" b="1" dirty="0"/>
              <a:t>Server Cluster:</a:t>
            </a:r>
            <a:r>
              <a:rPr lang="en-US" sz="2200" dirty="0"/>
              <a:t> Eureka can be deployed as a cluster of servers. In case, one of these Eureka servers crash, clients can still connect to the remaining Eureka servers and discover other services.</a:t>
            </a:r>
          </a:p>
          <a:p>
            <a:pPr marL="285750" indent="-285750">
              <a:buFont typeface="Arial" charset="0"/>
              <a:buChar char="•"/>
            </a:pPr>
            <a:r>
              <a:rPr lang="en-US" sz="2200" b="1" dirty="0"/>
              <a:t>Client Side Caching:</a:t>
            </a:r>
            <a:r>
              <a:rPr lang="en-US" sz="2200" dirty="0"/>
              <a:t> Clients retrieve and cache registry information from Eureka server. In case all Eureka servers crash, clients still posses the last healthy snapshot of the registry. This is the default behavior of Eureka clients and you don’t have to make any additional configurations to enable client side caching.</a:t>
            </a:r>
          </a:p>
        </p:txBody>
      </p:sp>
    </p:spTree>
    <p:extLst>
      <p:ext uri="{BB962C8B-B14F-4D97-AF65-F5344CB8AC3E}">
        <p14:creationId xmlns:p14="http://schemas.microsoft.com/office/powerpoint/2010/main" val="1869546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0" dirty="0"/>
              <a:t>High Availability via Server Cluster</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buFont typeface="Arial" charset="0"/>
              <a:buChar char="•"/>
            </a:pPr>
            <a:r>
              <a:rPr lang="en-US" sz="2000" dirty="0"/>
              <a:t>Eureka can be deployed as a cluster of servers. Individual servers of this cluster are called peers. </a:t>
            </a:r>
          </a:p>
          <a:p>
            <a:pPr marL="285750" indent="-285750">
              <a:buFont typeface="Arial" charset="0"/>
              <a:buChar char="•"/>
            </a:pPr>
            <a:r>
              <a:rPr lang="en-US" sz="2000" dirty="0"/>
              <a:t>When these peers start up, they register with each other and synchronize registrations among themselves. This is also known as peer awareness</a:t>
            </a:r>
          </a:p>
          <a:p>
            <a:pPr marL="285750" indent="-285750">
              <a:buFont typeface="Arial" charset="0"/>
              <a:buChar char="•"/>
            </a:pPr>
            <a:r>
              <a:rPr lang="en-IN" sz="2000" dirty="0"/>
              <a:t>Eureka clients are aware of all the available server peers and in case one server crashes, they connect to the remaining servers and fetch registry information.</a:t>
            </a:r>
            <a:endParaRPr lang="en-US" sz="2000" dirty="0"/>
          </a:p>
        </p:txBody>
      </p:sp>
      <p:pic>
        <p:nvPicPr>
          <p:cNvPr id="6" name="Picture 5">
            <a:extLst>
              <a:ext uri="{FF2B5EF4-FFF2-40B4-BE49-F238E27FC236}">
                <a16:creationId xmlns:a16="http://schemas.microsoft.com/office/drawing/2014/main" id="{15A16FD7-F0EC-5D47-B426-28A450C31FB5}"/>
              </a:ext>
            </a:extLst>
          </p:cNvPr>
          <p:cNvPicPr>
            <a:picLocks noChangeAspect="1"/>
          </p:cNvPicPr>
          <p:nvPr/>
        </p:nvPicPr>
        <p:blipFill>
          <a:blip r:embed="rId3"/>
          <a:stretch>
            <a:fillRect/>
          </a:stretch>
        </p:blipFill>
        <p:spPr>
          <a:xfrm>
            <a:off x="286245" y="3429000"/>
            <a:ext cx="4038600" cy="2423160"/>
          </a:xfrm>
          <a:prstGeom prst="rect">
            <a:avLst/>
          </a:prstGeom>
        </p:spPr>
      </p:pic>
      <p:pic>
        <p:nvPicPr>
          <p:cNvPr id="7" name="Picture 6">
            <a:extLst>
              <a:ext uri="{FF2B5EF4-FFF2-40B4-BE49-F238E27FC236}">
                <a16:creationId xmlns:a16="http://schemas.microsoft.com/office/drawing/2014/main" id="{87EB2AA3-96E1-4243-9383-17C9DFCFF960}"/>
              </a:ext>
            </a:extLst>
          </p:cNvPr>
          <p:cNvPicPr>
            <a:picLocks noChangeAspect="1"/>
          </p:cNvPicPr>
          <p:nvPr/>
        </p:nvPicPr>
        <p:blipFill>
          <a:blip r:embed="rId4"/>
          <a:stretch>
            <a:fillRect/>
          </a:stretch>
        </p:blipFill>
        <p:spPr>
          <a:xfrm>
            <a:off x="4914900" y="3519805"/>
            <a:ext cx="4000500" cy="2241550"/>
          </a:xfrm>
          <a:prstGeom prst="rect">
            <a:avLst/>
          </a:prstGeom>
        </p:spPr>
      </p:pic>
    </p:spTree>
    <p:extLst>
      <p:ext uri="{BB962C8B-B14F-4D97-AF65-F5344CB8AC3E}">
        <p14:creationId xmlns:p14="http://schemas.microsoft.com/office/powerpoint/2010/main" val="754713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High Availability – 1/3</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lgn="just">
              <a:buFont typeface="Arial" charset="0"/>
              <a:buChar char="•"/>
            </a:pPr>
            <a:r>
              <a:rPr lang="en-US" sz="2200" dirty="0"/>
              <a:t>Create a Eureka Server and update the properties file as follows:</a:t>
            </a:r>
          </a:p>
        </p:txBody>
      </p:sp>
      <p:sp>
        <p:nvSpPr>
          <p:cNvPr id="8" name="Rectangle 7">
            <a:extLst>
              <a:ext uri="{FF2B5EF4-FFF2-40B4-BE49-F238E27FC236}">
                <a16:creationId xmlns:a16="http://schemas.microsoft.com/office/drawing/2014/main" id="{9AF1C396-CEAF-5141-9B10-130336EDD2A6}"/>
              </a:ext>
            </a:extLst>
          </p:cNvPr>
          <p:cNvSpPr/>
          <p:nvPr/>
        </p:nvSpPr>
        <p:spPr>
          <a:xfrm>
            <a:off x="306912" y="1600200"/>
            <a:ext cx="4572000" cy="4801314"/>
          </a:xfrm>
          <a:prstGeom prst="rect">
            <a:avLst/>
          </a:prstGeom>
          <a:ln>
            <a:solidFill>
              <a:schemeClr val="accent1"/>
            </a:solidFill>
          </a:ln>
        </p:spPr>
        <p:txBody>
          <a:bodyPr>
            <a:spAutoFit/>
          </a:bodyPr>
          <a:lstStyle/>
          <a:p>
            <a:r>
              <a:rPr lang="en-US" dirty="0"/>
              <a:t># This default profile is used when running a single instance completely standalone:</a:t>
            </a:r>
          </a:p>
          <a:p>
            <a:r>
              <a:rPr lang="en-US" dirty="0"/>
              <a:t>spring:</a:t>
            </a:r>
          </a:p>
          <a:p>
            <a:r>
              <a:rPr lang="en-US" dirty="0"/>
              <a:t>  profiles: default</a:t>
            </a:r>
          </a:p>
          <a:p>
            <a:r>
              <a:rPr lang="en-US" dirty="0"/>
              <a:t>server:</a:t>
            </a:r>
          </a:p>
          <a:p>
            <a:r>
              <a:rPr lang="en-US" dirty="0"/>
              <a:t>  port: 9000  </a:t>
            </a:r>
          </a:p>
          <a:p>
            <a:r>
              <a:rPr lang="en-US" dirty="0"/>
              <a:t>eureka:</a:t>
            </a:r>
          </a:p>
          <a:p>
            <a:r>
              <a:rPr lang="en-US" dirty="0"/>
              <a:t>  instance:</a:t>
            </a:r>
          </a:p>
          <a:p>
            <a:r>
              <a:rPr lang="en-US" dirty="0"/>
              <a:t>    hostname: default-eureka-</a:t>
            </a:r>
            <a:r>
              <a:rPr lang="en-US" dirty="0" err="1"/>
              <a:t>server.com</a:t>
            </a:r>
            <a:endParaRPr lang="en-US" dirty="0"/>
          </a:p>
          <a:p>
            <a:r>
              <a:rPr lang="en-US" dirty="0"/>
              <a:t>  client:</a:t>
            </a:r>
          </a:p>
          <a:p>
            <a:r>
              <a:rPr lang="en-US" dirty="0"/>
              <a:t>    </a:t>
            </a:r>
            <a:r>
              <a:rPr lang="en-US" dirty="0" err="1"/>
              <a:t>registerWithEureka</a:t>
            </a:r>
            <a:r>
              <a:rPr lang="en-US" dirty="0"/>
              <a:t>: false</a:t>
            </a:r>
          </a:p>
          <a:p>
            <a:r>
              <a:rPr lang="en-US" dirty="0"/>
              <a:t>    </a:t>
            </a:r>
            <a:r>
              <a:rPr lang="en-US" dirty="0" err="1"/>
              <a:t>fetchRegistry</a:t>
            </a:r>
            <a:r>
              <a:rPr lang="en-US" dirty="0"/>
              <a:t>: false</a:t>
            </a:r>
          </a:p>
          <a:p>
            <a:r>
              <a:rPr lang="en-US" dirty="0"/>
              <a:t>    </a:t>
            </a:r>
            <a:r>
              <a:rPr lang="en-US" dirty="0" err="1"/>
              <a:t>serviceUrl</a:t>
            </a:r>
            <a:r>
              <a:rPr lang="en-US" dirty="0"/>
              <a:t>:</a:t>
            </a:r>
          </a:p>
          <a:p>
            <a:r>
              <a:rPr lang="en-US" dirty="0"/>
              <a:t>      </a:t>
            </a:r>
            <a:r>
              <a:rPr lang="en-US" dirty="0" err="1"/>
              <a:t>defaultZone</a:t>
            </a:r>
            <a:r>
              <a:rPr lang="en-US" dirty="0"/>
              <a:t>: http://${</a:t>
            </a:r>
            <a:r>
              <a:rPr lang="en-US" dirty="0" err="1"/>
              <a:t>eureka.instance.hostname</a:t>
            </a:r>
            <a:r>
              <a:rPr lang="en-US" dirty="0"/>
              <a:t>}:${</a:t>
            </a:r>
            <a:r>
              <a:rPr lang="en-US" dirty="0" err="1"/>
              <a:t>server.port</a:t>
            </a:r>
            <a:r>
              <a:rPr lang="en-US" dirty="0"/>
              <a:t>}/eureka/    </a:t>
            </a:r>
          </a:p>
          <a:p>
            <a:r>
              <a:rPr lang="en-US" dirty="0"/>
              <a:t> </a:t>
            </a:r>
          </a:p>
        </p:txBody>
      </p:sp>
      <p:sp>
        <p:nvSpPr>
          <p:cNvPr id="10" name="Rectangle 9">
            <a:extLst>
              <a:ext uri="{FF2B5EF4-FFF2-40B4-BE49-F238E27FC236}">
                <a16:creationId xmlns:a16="http://schemas.microsoft.com/office/drawing/2014/main" id="{297FB20C-B9F4-C84C-93A5-52E84CAC653A}"/>
              </a:ext>
            </a:extLst>
          </p:cNvPr>
          <p:cNvSpPr/>
          <p:nvPr/>
        </p:nvSpPr>
        <p:spPr>
          <a:xfrm>
            <a:off x="5105400" y="1600200"/>
            <a:ext cx="3840192" cy="4801314"/>
          </a:xfrm>
          <a:prstGeom prst="rect">
            <a:avLst/>
          </a:prstGeom>
          <a:ln>
            <a:solidFill>
              <a:schemeClr val="accent1"/>
            </a:solidFill>
          </a:ln>
        </p:spPr>
        <p:txBody>
          <a:bodyPr wrap="square">
            <a:spAutoFit/>
          </a:bodyPr>
          <a:lstStyle/>
          <a:p>
            <a:r>
              <a:rPr lang="en-US" dirty="0"/>
              <a:t>spring:</a:t>
            </a:r>
          </a:p>
          <a:p>
            <a:r>
              <a:rPr lang="en-US" dirty="0"/>
              <a:t>  profiles: peer-1</a:t>
            </a:r>
          </a:p>
          <a:p>
            <a:r>
              <a:rPr lang="en-US" dirty="0"/>
              <a:t>  application:</a:t>
            </a:r>
          </a:p>
          <a:p>
            <a:r>
              <a:rPr lang="en-US" dirty="0"/>
              <a:t>    name: eureka-server-clustered</a:t>
            </a:r>
          </a:p>
          <a:p>
            <a:r>
              <a:rPr lang="en-US" dirty="0"/>
              <a:t>server:</a:t>
            </a:r>
          </a:p>
          <a:p>
            <a:r>
              <a:rPr lang="en-US" dirty="0"/>
              <a:t>  port: 9001  </a:t>
            </a:r>
          </a:p>
          <a:p>
            <a:r>
              <a:rPr lang="en-US" dirty="0"/>
              <a:t>eureka:</a:t>
            </a:r>
          </a:p>
          <a:p>
            <a:r>
              <a:rPr lang="en-US" dirty="0"/>
              <a:t>  instance:</a:t>
            </a:r>
          </a:p>
          <a:p>
            <a:r>
              <a:rPr lang="en-US" dirty="0"/>
              <a:t>    hostname: peer-1-server.com    </a:t>
            </a:r>
          </a:p>
          <a:p>
            <a:r>
              <a:rPr lang="en-US" dirty="0"/>
              <a:t>  client:</a:t>
            </a:r>
          </a:p>
          <a:p>
            <a:r>
              <a:rPr lang="en-US" dirty="0"/>
              <a:t>    </a:t>
            </a:r>
            <a:r>
              <a:rPr lang="en-US" dirty="0" err="1"/>
              <a:t>registerWithEureka</a:t>
            </a:r>
            <a:r>
              <a:rPr lang="en-US" dirty="0"/>
              <a:t>: true</a:t>
            </a:r>
          </a:p>
          <a:p>
            <a:r>
              <a:rPr lang="en-US" dirty="0"/>
              <a:t>    </a:t>
            </a:r>
            <a:r>
              <a:rPr lang="en-US" dirty="0" err="1"/>
              <a:t>fetchRegistry</a:t>
            </a:r>
            <a:r>
              <a:rPr lang="en-US" dirty="0"/>
              <a:t>: true       </a:t>
            </a:r>
          </a:p>
          <a:p>
            <a:r>
              <a:rPr lang="en-US" dirty="0"/>
              <a:t>    </a:t>
            </a:r>
            <a:r>
              <a:rPr lang="en-US" dirty="0" err="1"/>
              <a:t>serviceUrl</a:t>
            </a:r>
            <a:r>
              <a:rPr lang="en-US" dirty="0"/>
              <a:t>:</a:t>
            </a:r>
          </a:p>
          <a:p>
            <a:r>
              <a:rPr lang="en-US" dirty="0"/>
              <a:t>      </a:t>
            </a:r>
            <a:r>
              <a:rPr lang="en-US" dirty="0" err="1"/>
              <a:t>defaultZone</a:t>
            </a:r>
            <a:r>
              <a:rPr lang="en-US" dirty="0"/>
              <a:t>: http://peer-2-server.com:9002/eureka/,http://peer-3-server.com:9003/eureka/</a:t>
            </a:r>
          </a:p>
          <a:p>
            <a:r>
              <a:rPr lang="en-US" dirty="0"/>
              <a:t> </a:t>
            </a:r>
          </a:p>
        </p:txBody>
      </p:sp>
    </p:spTree>
    <p:extLst>
      <p:ext uri="{BB962C8B-B14F-4D97-AF65-F5344CB8AC3E}">
        <p14:creationId xmlns:p14="http://schemas.microsoft.com/office/powerpoint/2010/main" val="1860728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High Availability – 2/3</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lgn="just">
              <a:buFont typeface="Arial" charset="0"/>
              <a:buChar char="•"/>
            </a:pPr>
            <a:r>
              <a:rPr lang="en-US" sz="2200" dirty="0"/>
              <a:t>Create a Eureka Server and update the properties file as follows:</a:t>
            </a:r>
          </a:p>
        </p:txBody>
      </p:sp>
      <p:sp>
        <p:nvSpPr>
          <p:cNvPr id="9" name="Rectangle 8">
            <a:extLst>
              <a:ext uri="{FF2B5EF4-FFF2-40B4-BE49-F238E27FC236}">
                <a16:creationId xmlns:a16="http://schemas.microsoft.com/office/drawing/2014/main" id="{CD49F8E8-D9A7-FD43-8FFF-6621BBA6BC27}"/>
              </a:ext>
            </a:extLst>
          </p:cNvPr>
          <p:cNvSpPr/>
          <p:nvPr/>
        </p:nvSpPr>
        <p:spPr>
          <a:xfrm>
            <a:off x="4596060" y="1551087"/>
            <a:ext cx="4090740" cy="5078313"/>
          </a:xfrm>
          <a:prstGeom prst="rect">
            <a:avLst/>
          </a:prstGeom>
          <a:ln>
            <a:solidFill>
              <a:schemeClr val="accent1"/>
            </a:solidFill>
          </a:ln>
        </p:spPr>
        <p:txBody>
          <a:bodyPr wrap="square">
            <a:spAutoFit/>
          </a:bodyPr>
          <a:lstStyle/>
          <a:p>
            <a:r>
              <a:rPr lang="en-US" dirty="0"/>
              <a:t> </a:t>
            </a:r>
          </a:p>
          <a:p>
            <a:r>
              <a:rPr lang="en-US" dirty="0"/>
              <a:t>---</a:t>
            </a:r>
          </a:p>
          <a:p>
            <a:r>
              <a:rPr lang="en-US" dirty="0"/>
              <a:t>spring:</a:t>
            </a:r>
          </a:p>
          <a:p>
            <a:r>
              <a:rPr lang="en-US" dirty="0"/>
              <a:t>  profiles: peer-3</a:t>
            </a:r>
          </a:p>
          <a:p>
            <a:r>
              <a:rPr lang="en-US" dirty="0"/>
              <a:t>  application:</a:t>
            </a:r>
          </a:p>
          <a:p>
            <a:r>
              <a:rPr lang="en-US" dirty="0"/>
              <a:t>    name: eureka-server-clustered  </a:t>
            </a:r>
          </a:p>
          <a:p>
            <a:r>
              <a:rPr lang="en-US" dirty="0"/>
              <a:t>server:</a:t>
            </a:r>
          </a:p>
          <a:p>
            <a:r>
              <a:rPr lang="en-US" dirty="0"/>
              <a:t>  port: 9003</a:t>
            </a:r>
          </a:p>
          <a:p>
            <a:r>
              <a:rPr lang="en-US" dirty="0"/>
              <a:t>eureka:</a:t>
            </a:r>
          </a:p>
          <a:p>
            <a:r>
              <a:rPr lang="en-US" dirty="0"/>
              <a:t>  instance:</a:t>
            </a:r>
          </a:p>
          <a:p>
            <a:r>
              <a:rPr lang="en-US" dirty="0"/>
              <a:t>    hostname: peer-3-server.com    </a:t>
            </a:r>
          </a:p>
          <a:p>
            <a:r>
              <a:rPr lang="en-US" dirty="0"/>
              <a:t>  client:</a:t>
            </a:r>
          </a:p>
          <a:p>
            <a:r>
              <a:rPr lang="en-US" dirty="0"/>
              <a:t>    </a:t>
            </a:r>
            <a:r>
              <a:rPr lang="en-US" dirty="0" err="1"/>
              <a:t>registerWithEureka</a:t>
            </a:r>
            <a:r>
              <a:rPr lang="en-US" dirty="0"/>
              <a:t>: true</a:t>
            </a:r>
          </a:p>
          <a:p>
            <a:r>
              <a:rPr lang="en-US" dirty="0"/>
              <a:t>    </a:t>
            </a:r>
            <a:r>
              <a:rPr lang="en-US" dirty="0" err="1"/>
              <a:t>fetchRegistry</a:t>
            </a:r>
            <a:r>
              <a:rPr lang="en-US" dirty="0"/>
              <a:t>: true   </a:t>
            </a:r>
          </a:p>
          <a:p>
            <a:r>
              <a:rPr lang="en-US" dirty="0"/>
              <a:t>    </a:t>
            </a:r>
            <a:r>
              <a:rPr lang="en-US" dirty="0" err="1"/>
              <a:t>serviceUrl</a:t>
            </a:r>
            <a:r>
              <a:rPr lang="en-US" dirty="0"/>
              <a:t>:</a:t>
            </a:r>
          </a:p>
          <a:p>
            <a:r>
              <a:rPr lang="en-US" dirty="0"/>
              <a:t>      </a:t>
            </a:r>
            <a:r>
              <a:rPr lang="en-US" dirty="0" err="1"/>
              <a:t>defaultZone</a:t>
            </a:r>
            <a:r>
              <a:rPr lang="en-US" dirty="0"/>
              <a:t>: http://peer-1-server.com:9001/eureka/,http://peer-2-server.com:9002/eureka/</a:t>
            </a:r>
          </a:p>
        </p:txBody>
      </p:sp>
      <p:sp>
        <p:nvSpPr>
          <p:cNvPr id="4" name="Rectangle 3">
            <a:extLst>
              <a:ext uri="{FF2B5EF4-FFF2-40B4-BE49-F238E27FC236}">
                <a16:creationId xmlns:a16="http://schemas.microsoft.com/office/drawing/2014/main" id="{8121D0B5-9B0A-C64D-A98A-D49ACB75DF8A}"/>
              </a:ext>
            </a:extLst>
          </p:cNvPr>
          <p:cNvSpPr/>
          <p:nvPr/>
        </p:nvSpPr>
        <p:spPr>
          <a:xfrm>
            <a:off x="381000" y="1828086"/>
            <a:ext cx="3962400" cy="4801314"/>
          </a:xfrm>
          <a:prstGeom prst="rect">
            <a:avLst/>
          </a:prstGeom>
          <a:ln>
            <a:solidFill>
              <a:schemeClr val="accent1"/>
            </a:solidFill>
          </a:ln>
        </p:spPr>
        <p:txBody>
          <a:bodyPr wrap="square">
            <a:spAutoFit/>
          </a:bodyPr>
          <a:lstStyle/>
          <a:p>
            <a:r>
              <a:rPr lang="en-US" dirty="0"/>
              <a:t>---</a:t>
            </a:r>
          </a:p>
          <a:p>
            <a:r>
              <a:rPr lang="en-US" dirty="0"/>
              <a:t>spring:</a:t>
            </a:r>
          </a:p>
          <a:p>
            <a:r>
              <a:rPr lang="en-US" dirty="0"/>
              <a:t>  profiles: peer-2</a:t>
            </a:r>
          </a:p>
          <a:p>
            <a:r>
              <a:rPr lang="en-US" dirty="0"/>
              <a:t>  application:</a:t>
            </a:r>
          </a:p>
          <a:p>
            <a:r>
              <a:rPr lang="en-US" dirty="0"/>
              <a:t>    name: eureka-server-clustered   </a:t>
            </a:r>
          </a:p>
          <a:p>
            <a:r>
              <a:rPr lang="en-US" dirty="0"/>
              <a:t>server:</a:t>
            </a:r>
          </a:p>
          <a:p>
            <a:r>
              <a:rPr lang="en-US" dirty="0"/>
              <a:t>  port: 9002</a:t>
            </a:r>
          </a:p>
          <a:p>
            <a:r>
              <a:rPr lang="en-US" dirty="0"/>
              <a:t>eureka:</a:t>
            </a:r>
          </a:p>
          <a:p>
            <a:r>
              <a:rPr lang="en-US" dirty="0"/>
              <a:t>  instance:</a:t>
            </a:r>
          </a:p>
          <a:p>
            <a:r>
              <a:rPr lang="en-US" dirty="0"/>
              <a:t>    hostname: peer-2-server.com      </a:t>
            </a:r>
          </a:p>
          <a:p>
            <a:r>
              <a:rPr lang="en-US" dirty="0"/>
              <a:t>  client:</a:t>
            </a:r>
          </a:p>
          <a:p>
            <a:r>
              <a:rPr lang="en-US" dirty="0"/>
              <a:t>    </a:t>
            </a:r>
            <a:r>
              <a:rPr lang="en-US" dirty="0" err="1"/>
              <a:t>registerWithEureka</a:t>
            </a:r>
            <a:r>
              <a:rPr lang="en-US" dirty="0"/>
              <a:t>: true</a:t>
            </a:r>
          </a:p>
          <a:p>
            <a:r>
              <a:rPr lang="en-US" dirty="0"/>
              <a:t>    </a:t>
            </a:r>
            <a:r>
              <a:rPr lang="en-US" dirty="0" err="1"/>
              <a:t>fetchRegistry</a:t>
            </a:r>
            <a:r>
              <a:rPr lang="en-US" dirty="0"/>
              <a:t>: true       </a:t>
            </a:r>
          </a:p>
          <a:p>
            <a:r>
              <a:rPr lang="en-US" dirty="0"/>
              <a:t>    </a:t>
            </a:r>
            <a:r>
              <a:rPr lang="en-US" dirty="0" err="1"/>
              <a:t>serviceUrl</a:t>
            </a:r>
            <a:r>
              <a:rPr lang="en-US" dirty="0"/>
              <a:t>:</a:t>
            </a:r>
          </a:p>
          <a:p>
            <a:r>
              <a:rPr lang="en-US" dirty="0"/>
              <a:t>      </a:t>
            </a:r>
            <a:r>
              <a:rPr lang="en-US" dirty="0" err="1"/>
              <a:t>defaultZone</a:t>
            </a:r>
            <a:r>
              <a:rPr lang="en-US" dirty="0"/>
              <a:t>: http://peer-1-server.com:9001/eureka/,http://peer-3-server.com:9003/eureka/</a:t>
            </a:r>
          </a:p>
        </p:txBody>
      </p:sp>
    </p:spTree>
    <p:extLst>
      <p:ext uri="{BB962C8B-B14F-4D97-AF65-F5344CB8AC3E}">
        <p14:creationId xmlns:p14="http://schemas.microsoft.com/office/powerpoint/2010/main" val="3563137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 High Availability – 3/3</a:t>
            </a:r>
          </a:p>
        </p:txBody>
      </p:sp>
      <p:sp>
        <p:nvSpPr>
          <p:cNvPr id="3" name="Rectangle 2"/>
          <p:cNvSpPr/>
          <p:nvPr/>
        </p:nvSpPr>
        <p:spPr>
          <a:xfrm>
            <a:off x="276720" y="1066800"/>
            <a:ext cx="8638680" cy="51816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t" anchorCtr="0"/>
          <a:lstStyle/>
          <a:p>
            <a:pPr marL="285750" indent="-285750" algn="just">
              <a:buFont typeface="Arial" charset="0"/>
              <a:buChar char="•"/>
            </a:pPr>
            <a:r>
              <a:rPr lang="en-US" sz="2200" dirty="0"/>
              <a:t>This Eureka server is configured to be run in four different Spring profiles, namely default, peer-1, peer-2 and peer-3.</a:t>
            </a:r>
          </a:p>
          <a:p>
            <a:pPr marL="285750" indent="-285750" algn="just">
              <a:buFont typeface="Arial" charset="0"/>
              <a:buChar char="•"/>
            </a:pPr>
            <a:r>
              <a:rPr lang="en-US" sz="2200" dirty="0"/>
              <a:t>Default profile is used when running a single instance completely standalone. We are not using this profile, in this example.</a:t>
            </a:r>
          </a:p>
          <a:p>
            <a:pPr marL="285750" indent="-285750" algn="just">
              <a:buFont typeface="Arial" charset="0"/>
              <a:buChar char="•"/>
            </a:pPr>
            <a:r>
              <a:rPr lang="en-US" sz="2200" dirty="0"/>
              <a:t>Each of the other profiles (peer-1, peer-2 and peer-3) will run on separate hosts and ports. </a:t>
            </a:r>
          </a:p>
          <a:p>
            <a:pPr marL="285750" indent="-285750" algn="just">
              <a:buFont typeface="Arial" charset="0"/>
              <a:buChar char="•"/>
            </a:pPr>
            <a:r>
              <a:rPr lang="en-US" sz="2200" dirty="0"/>
              <a:t>And they are also configured to register with each other via the following configuration. Each profile has a configuration similar to this.</a:t>
            </a:r>
          </a:p>
        </p:txBody>
      </p:sp>
      <p:sp>
        <p:nvSpPr>
          <p:cNvPr id="5" name="Rectangle 4">
            <a:extLst>
              <a:ext uri="{FF2B5EF4-FFF2-40B4-BE49-F238E27FC236}">
                <a16:creationId xmlns:a16="http://schemas.microsoft.com/office/drawing/2014/main" id="{A0035B96-422B-5C42-B11E-67B974789128}"/>
              </a:ext>
            </a:extLst>
          </p:cNvPr>
          <p:cNvSpPr/>
          <p:nvPr/>
        </p:nvSpPr>
        <p:spPr>
          <a:xfrm>
            <a:off x="2310060" y="3810000"/>
            <a:ext cx="4572000" cy="2585323"/>
          </a:xfrm>
          <a:prstGeom prst="rect">
            <a:avLst/>
          </a:prstGeom>
        </p:spPr>
        <p:txBody>
          <a:bodyPr>
            <a:spAutoFit/>
          </a:bodyPr>
          <a:lstStyle/>
          <a:p>
            <a:r>
              <a:rPr lang="en-IN" dirty="0">
                <a:solidFill>
                  <a:srgbClr val="292929"/>
                </a:solidFill>
                <a:latin typeface="Menlo" panose="020B0609030804020204" pitchFamily="49" charset="0"/>
              </a:rPr>
              <a:t>eureka:</a:t>
            </a:r>
            <a:br>
              <a:rPr lang="en-IN" dirty="0"/>
            </a:br>
            <a:r>
              <a:rPr lang="en-IN" dirty="0">
                <a:solidFill>
                  <a:srgbClr val="292929"/>
                </a:solidFill>
                <a:latin typeface="Menlo" panose="020B0609030804020204" pitchFamily="49" charset="0"/>
              </a:rPr>
              <a:t>... </a:t>
            </a:r>
            <a:br>
              <a:rPr lang="en-IN" dirty="0"/>
            </a:br>
            <a:r>
              <a:rPr lang="en-IN" dirty="0">
                <a:solidFill>
                  <a:srgbClr val="292929"/>
                </a:solidFill>
                <a:latin typeface="Menlo" panose="020B0609030804020204" pitchFamily="49" charset="0"/>
              </a:rPr>
              <a:t>client:</a:t>
            </a:r>
            <a:br>
              <a:rPr lang="en-IN" dirty="0"/>
            </a:br>
            <a:r>
              <a:rPr lang="en-IN" dirty="0" err="1">
                <a:solidFill>
                  <a:srgbClr val="292929"/>
                </a:solidFill>
                <a:latin typeface="Menlo" panose="020B0609030804020204" pitchFamily="49" charset="0"/>
              </a:rPr>
              <a:t>registerWithEureka</a:t>
            </a:r>
            <a:r>
              <a:rPr lang="en-IN" dirty="0">
                <a:solidFill>
                  <a:srgbClr val="292929"/>
                </a:solidFill>
                <a:latin typeface="Menlo" panose="020B0609030804020204" pitchFamily="49" charset="0"/>
              </a:rPr>
              <a:t>: true</a:t>
            </a:r>
            <a:br>
              <a:rPr lang="en-IN" dirty="0"/>
            </a:br>
            <a:r>
              <a:rPr lang="en-IN" dirty="0" err="1">
                <a:solidFill>
                  <a:srgbClr val="292929"/>
                </a:solidFill>
                <a:latin typeface="Menlo" panose="020B0609030804020204" pitchFamily="49" charset="0"/>
              </a:rPr>
              <a:t>fetchRegistry</a:t>
            </a:r>
            <a:r>
              <a:rPr lang="en-IN" dirty="0">
                <a:solidFill>
                  <a:srgbClr val="292929"/>
                </a:solidFill>
                <a:latin typeface="Menlo" panose="020B0609030804020204" pitchFamily="49" charset="0"/>
              </a:rPr>
              <a:t>: true </a:t>
            </a:r>
            <a:br>
              <a:rPr lang="en-IN" dirty="0"/>
            </a:br>
            <a:r>
              <a:rPr lang="en-IN" dirty="0" err="1">
                <a:solidFill>
                  <a:srgbClr val="292929"/>
                </a:solidFill>
                <a:latin typeface="Menlo" panose="020B0609030804020204" pitchFamily="49" charset="0"/>
              </a:rPr>
              <a:t>serviceUrl</a:t>
            </a:r>
            <a:r>
              <a:rPr lang="en-IN" dirty="0">
                <a:solidFill>
                  <a:srgbClr val="292929"/>
                </a:solidFill>
                <a:latin typeface="Menlo" panose="020B0609030804020204" pitchFamily="49" charset="0"/>
              </a:rPr>
              <a:t>:</a:t>
            </a:r>
            <a:br>
              <a:rPr lang="en-IN" dirty="0"/>
            </a:br>
            <a:r>
              <a:rPr lang="en-IN" dirty="0" err="1">
                <a:solidFill>
                  <a:srgbClr val="292929"/>
                </a:solidFill>
                <a:latin typeface="Menlo" panose="020B0609030804020204" pitchFamily="49" charset="0"/>
              </a:rPr>
              <a:t>defaultZone</a:t>
            </a:r>
            <a:r>
              <a:rPr lang="en-IN" dirty="0">
                <a:solidFill>
                  <a:srgbClr val="292929"/>
                </a:solidFill>
                <a:latin typeface="Menlo" panose="020B0609030804020204" pitchFamily="49" charset="0"/>
              </a:rPr>
              <a:t>: </a:t>
            </a:r>
            <a:r>
              <a:rPr lang="en-IN" u="sng" dirty="0">
                <a:latin typeface="Menlo" panose="020B0609030804020204" pitchFamily="49" charset="0"/>
                <a:hlinkClick r:id="rId3"/>
              </a:rPr>
              <a:t>http://peer-2-server.com:9002/eureka/,http://peer-3-server.com:9003/eureka/</a:t>
            </a:r>
            <a:endParaRPr lang="en-US" dirty="0"/>
          </a:p>
        </p:txBody>
      </p:sp>
    </p:spTree>
    <p:extLst>
      <p:ext uri="{BB962C8B-B14F-4D97-AF65-F5344CB8AC3E}">
        <p14:creationId xmlns:p14="http://schemas.microsoft.com/office/powerpoint/2010/main" val="2804942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lstStyle/>
          <a:p>
            <a:pPr>
              <a:defRPr/>
            </a:pPr>
            <a:r>
              <a:rPr lang="en-US" sz="2800" dirty="0"/>
              <a:t>Create Eureka Client</a:t>
            </a:r>
          </a:p>
        </p:txBody>
      </p:sp>
      <p:sp>
        <p:nvSpPr>
          <p:cNvPr id="45058" name="Content Placeholder 2"/>
          <p:cNvSpPr>
            <a:spLocks noGrp="1"/>
          </p:cNvSpPr>
          <p:nvPr>
            <p:ph idx="1"/>
          </p:nvPr>
        </p:nvSpPr>
        <p:spPr>
          <a:xfrm>
            <a:off x="360363" y="685800"/>
            <a:ext cx="8250237" cy="5562600"/>
          </a:xfrm>
        </p:spPr>
        <p:txBody>
          <a:bodyPr/>
          <a:lstStyle/>
          <a:p>
            <a:pPr marL="342900" indent="-342900">
              <a:buFont typeface="Arial" charset="0"/>
              <a:buChar char="•"/>
            </a:pPr>
            <a:r>
              <a:rPr lang="en-US" altLang="en-US" sz="2200" dirty="0"/>
              <a:t>Implement an Eureka client. Key thing to note here is that the client should be aware of all the available server peers.</a:t>
            </a:r>
          </a:p>
          <a:p>
            <a:pPr marL="342900" indent="-342900">
              <a:buFont typeface="Arial" charset="0"/>
              <a:buChar char="•"/>
            </a:pPr>
            <a:r>
              <a:rPr lang="en-US" altLang="en-US" sz="2200" dirty="0"/>
              <a:t>Add eureka-client and web as dependency.</a:t>
            </a:r>
          </a:p>
          <a:p>
            <a:pPr marL="342900" indent="-342900">
              <a:buFont typeface="Arial" charset="0"/>
              <a:buChar char="•"/>
            </a:pPr>
            <a:r>
              <a:rPr lang="en-US" altLang="en-US" sz="2200" dirty="0"/>
              <a:t>Add application name and following entry mentions all the available server peers</a:t>
            </a:r>
          </a:p>
        </p:txBody>
      </p:sp>
      <p:sp>
        <p:nvSpPr>
          <p:cNvPr id="5" name="Rectangle 4">
            <a:extLst>
              <a:ext uri="{FF2B5EF4-FFF2-40B4-BE49-F238E27FC236}">
                <a16:creationId xmlns:a16="http://schemas.microsoft.com/office/drawing/2014/main" id="{F62BC5A5-11C7-EE4A-9C6E-9F7D21E35236}"/>
              </a:ext>
            </a:extLst>
          </p:cNvPr>
          <p:cNvSpPr/>
          <p:nvPr/>
        </p:nvSpPr>
        <p:spPr>
          <a:xfrm>
            <a:off x="360363" y="3200400"/>
            <a:ext cx="8643937" cy="1477328"/>
          </a:xfrm>
          <a:prstGeom prst="rect">
            <a:avLst/>
          </a:prstGeom>
          <a:ln>
            <a:solidFill>
              <a:schemeClr val="accent1"/>
            </a:solidFill>
          </a:ln>
        </p:spPr>
        <p:txBody>
          <a:bodyPr wrap="square">
            <a:spAutoFit/>
          </a:bodyPr>
          <a:lstStyle/>
          <a:p>
            <a:r>
              <a:rPr lang="en-US" dirty="0"/>
              <a:t>eureka:</a:t>
            </a:r>
          </a:p>
          <a:p>
            <a:r>
              <a:rPr lang="en-US" dirty="0"/>
              <a:t>  client:   </a:t>
            </a:r>
          </a:p>
          <a:p>
            <a:r>
              <a:rPr lang="en-US" dirty="0"/>
              <a:t>    </a:t>
            </a:r>
            <a:r>
              <a:rPr lang="en-US" dirty="0" err="1"/>
              <a:t>serviceUrl</a:t>
            </a:r>
            <a:r>
              <a:rPr lang="en-US" dirty="0"/>
              <a:t>:</a:t>
            </a:r>
          </a:p>
          <a:p>
            <a:r>
              <a:rPr lang="en-US" dirty="0"/>
              <a:t>      </a:t>
            </a:r>
            <a:r>
              <a:rPr lang="en-US" dirty="0" err="1"/>
              <a:t>defaultZone</a:t>
            </a:r>
            <a:r>
              <a:rPr lang="en-US" dirty="0"/>
              <a:t>: http://peer-1-server.com:9001/eureka, http://peer-2-server.com:9002/eureka, http://peer-3-server.com:9003/eureka</a:t>
            </a:r>
          </a:p>
        </p:txBody>
      </p:sp>
    </p:spTree>
    <p:extLst>
      <p:ext uri="{BB962C8B-B14F-4D97-AF65-F5344CB8AC3E}">
        <p14:creationId xmlns:p14="http://schemas.microsoft.com/office/powerpoint/2010/main" val="11506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Starting Up Eureka Server Cluster and Client on Local Machine</a:t>
            </a:r>
          </a:p>
        </p:txBody>
      </p:sp>
      <p:sp>
        <p:nvSpPr>
          <p:cNvPr id="43010" name="Content Placeholder 2"/>
          <p:cNvSpPr>
            <a:spLocks noGrp="1"/>
          </p:cNvSpPr>
          <p:nvPr>
            <p:ph idx="1"/>
          </p:nvPr>
        </p:nvSpPr>
        <p:spPr>
          <a:xfrm>
            <a:off x="360363" y="732471"/>
            <a:ext cx="8478837" cy="5058729"/>
          </a:xfrm>
        </p:spPr>
        <p:txBody>
          <a:bodyPr>
            <a:normAutofit/>
          </a:bodyPr>
          <a:lstStyle/>
          <a:p>
            <a:pPr marL="342900" indent="-342900">
              <a:buFont typeface="Arial" charset="0"/>
              <a:buChar char="•"/>
            </a:pPr>
            <a:r>
              <a:rPr lang="en-US" altLang="en-US" sz="2200" dirty="0"/>
              <a:t>Each of the server peers (peer-1, peer-2 and peer-3) will run on separate hosts and ports. In order to start this entire cluster in your local machine, you will have to do some additional configurations.</a:t>
            </a:r>
          </a:p>
        </p:txBody>
      </p:sp>
    </p:spTree>
    <p:extLst>
      <p:ext uri="{BB962C8B-B14F-4D97-AF65-F5344CB8AC3E}">
        <p14:creationId xmlns:p14="http://schemas.microsoft.com/office/powerpoint/2010/main" val="107741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150" y="133350"/>
            <a:ext cx="8820150" cy="554038"/>
          </a:xfrm>
        </p:spPr>
        <p:txBody>
          <a:bodyPr>
            <a:normAutofit/>
          </a:bodyPr>
          <a:lstStyle/>
          <a:p>
            <a:pPr>
              <a:defRPr/>
            </a:pPr>
            <a:r>
              <a:rPr lang="en-US" dirty="0"/>
              <a:t>Step 1: </a:t>
            </a:r>
            <a:r>
              <a:rPr lang="en-IN" dirty="0"/>
              <a:t> Edit the hosts file (Windows):</a:t>
            </a:r>
            <a:endParaRPr lang="en-US" dirty="0"/>
          </a:p>
        </p:txBody>
      </p:sp>
      <p:sp>
        <p:nvSpPr>
          <p:cNvPr id="10" name="Content Placeholder 2">
            <a:extLst>
              <a:ext uri="{FF2B5EF4-FFF2-40B4-BE49-F238E27FC236}">
                <a16:creationId xmlns:a16="http://schemas.microsoft.com/office/drawing/2014/main" id="{90521D7D-D464-9C4D-AC37-4DEF94D08E6C}"/>
              </a:ext>
            </a:extLst>
          </p:cNvPr>
          <p:cNvSpPr txBox="1">
            <a:spLocks/>
          </p:cNvSpPr>
          <p:nvPr/>
        </p:nvSpPr>
        <p:spPr>
          <a:xfrm>
            <a:off x="215780" y="716143"/>
            <a:ext cx="8478837" cy="2636657"/>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 You have to first edit the C:\Windows\System32\drivers\</a:t>
            </a:r>
            <a:r>
              <a:rPr lang="en-US" altLang="en-US" sz="2200" dirty="0" err="1"/>
              <a:t>etc</a:t>
            </a:r>
            <a:r>
              <a:rPr lang="en-US" altLang="en-US" sz="2200" dirty="0"/>
              <a:t>\hosts file and add the below configuration setup. This will allow you to access peer-1-server.com , peer-2-server.com and peer-3-server.com host names in your local machine.</a:t>
            </a:r>
          </a:p>
          <a:p>
            <a:pPr marL="342900" indent="-342900">
              <a:buFont typeface="Arial" charset="0"/>
              <a:buChar char="•"/>
            </a:pPr>
            <a:r>
              <a:rPr lang="en-US" altLang="en-US" sz="2200" dirty="0"/>
              <a:t>127.0.0.1 peer-1-server.com</a:t>
            </a:r>
            <a:br>
              <a:rPr lang="en-US" altLang="en-US" sz="2200" dirty="0"/>
            </a:br>
            <a:r>
              <a:rPr lang="en-US" altLang="en-US" sz="2200" dirty="0"/>
              <a:t>127.0.0.1 peer-2-server.com</a:t>
            </a:r>
            <a:br>
              <a:rPr lang="en-US" altLang="en-US" sz="2200" dirty="0"/>
            </a:br>
            <a:r>
              <a:rPr lang="en-US" altLang="en-US" sz="2200" dirty="0"/>
              <a:t>127.0.0.1 peer-3-server.com</a:t>
            </a:r>
          </a:p>
        </p:txBody>
      </p:sp>
      <p:sp>
        <p:nvSpPr>
          <p:cNvPr id="11" name="Title 1">
            <a:extLst>
              <a:ext uri="{FF2B5EF4-FFF2-40B4-BE49-F238E27FC236}">
                <a16:creationId xmlns:a16="http://schemas.microsoft.com/office/drawing/2014/main" id="{165DAEAB-49F0-CE4E-BE92-89E4D10F2CF6}"/>
              </a:ext>
            </a:extLst>
          </p:cNvPr>
          <p:cNvSpPr txBox="1">
            <a:spLocks/>
          </p:cNvSpPr>
          <p:nvPr/>
        </p:nvSpPr>
        <p:spPr>
          <a:xfrm>
            <a:off x="341103" y="3352800"/>
            <a:ext cx="8820150" cy="554038"/>
          </a:xfrm>
          <a:prstGeom prst="rect">
            <a:avLst/>
          </a:prstGeom>
          <a:effectLst/>
        </p:spPr>
        <p:txBody>
          <a:bodyPr vert="horz" lIns="91440" tIns="45720" rIns="91440" bIns="45720" rtlCol="0" anchor="ctr">
            <a:normAutofit/>
          </a:bodyPr>
          <a:lstStyle>
            <a:lvl1pPr algn="l" defTabSz="914400" rtl="0" eaLnBrk="1" latinLnBrk="0" hangingPunct="1">
              <a:spcBef>
                <a:spcPct val="0"/>
              </a:spcBef>
              <a:buNone/>
              <a:defRPr sz="2600" b="1" kern="1200" baseline="0">
                <a:solidFill>
                  <a:schemeClr val="tx1">
                    <a:lumMod val="75000"/>
                    <a:lumOff val="25000"/>
                  </a:schemeClr>
                </a:solidFill>
                <a:effectLst>
                  <a:outerShdw blurRad="38100" dist="38100" dir="2700000" algn="tl">
                    <a:srgbClr val="000000">
                      <a:alpha val="43137"/>
                    </a:srgbClr>
                  </a:outerShdw>
                </a:effectLst>
                <a:latin typeface="+mj-lt"/>
                <a:ea typeface="+mj-ea"/>
                <a:cs typeface="+mj-cs"/>
              </a:defRPr>
            </a:lvl1pPr>
          </a:lstStyle>
          <a:p>
            <a:pPr>
              <a:defRPr/>
            </a:pPr>
            <a:r>
              <a:rPr lang="en-US" dirty="0"/>
              <a:t>Step 1: </a:t>
            </a:r>
            <a:r>
              <a:rPr lang="en-IN" dirty="0"/>
              <a:t> Edit the hosts file (MAC):</a:t>
            </a:r>
            <a:endParaRPr lang="en-US" dirty="0"/>
          </a:p>
        </p:txBody>
      </p:sp>
      <p:sp>
        <p:nvSpPr>
          <p:cNvPr id="12" name="Content Placeholder 2">
            <a:extLst>
              <a:ext uri="{FF2B5EF4-FFF2-40B4-BE49-F238E27FC236}">
                <a16:creationId xmlns:a16="http://schemas.microsoft.com/office/drawing/2014/main" id="{7E89CB8F-60F5-F341-97C5-033AABE77A7D}"/>
              </a:ext>
            </a:extLst>
          </p:cNvPr>
          <p:cNvSpPr txBox="1">
            <a:spLocks/>
          </p:cNvSpPr>
          <p:nvPr/>
        </p:nvSpPr>
        <p:spPr>
          <a:xfrm>
            <a:off x="372733" y="3935593"/>
            <a:ext cx="8478837" cy="2636657"/>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Wingdings" pitchFamily="2" charset="2"/>
              <a:buNone/>
              <a:defRPr sz="1800"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Arial" charset="0"/>
              <a:buChar char="•"/>
            </a:pPr>
            <a:r>
              <a:rPr lang="en-US" altLang="en-US" sz="2200" dirty="0"/>
              <a:t> You have to first edit the private\</a:t>
            </a:r>
            <a:r>
              <a:rPr lang="en-US" altLang="en-US" sz="2200" dirty="0" err="1"/>
              <a:t>etc</a:t>
            </a:r>
            <a:r>
              <a:rPr lang="en-US" altLang="en-US" sz="2200" dirty="0"/>
              <a:t>\hosts file and add the below configuration setup. This will allow you to access peer-1-server.com , peer-2-server.com and peer-3-server.com host names in your local machine.</a:t>
            </a:r>
          </a:p>
          <a:p>
            <a:pPr marL="342900" indent="-342900">
              <a:buFont typeface="Arial" charset="0"/>
              <a:buChar char="•"/>
            </a:pPr>
            <a:r>
              <a:rPr lang="en-US" altLang="en-US" sz="2200" dirty="0"/>
              <a:t>127.0.0.1 peer-1-server.com</a:t>
            </a:r>
            <a:br>
              <a:rPr lang="en-US" altLang="en-US" sz="2200" dirty="0"/>
            </a:br>
            <a:r>
              <a:rPr lang="en-US" altLang="en-US" sz="2200" dirty="0"/>
              <a:t>127.0.0.1 peer-2-server.com</a:t>
            </a:r>
            <a:br>
              <a:rPr lang="en-US" altLang="en-US" sz="2200" dirty="0"/>
            </a:br>
            <a:r>
              <a:rPr lang="en-US" altLang="en-US" sz="2200" dirty="0"/>
              <a:t>127.0.0.1 peer-3-server.com</a:t>
            </a:r>
          </a:p>
        </p:txBody>
      </p:sp>
    </p:spTree>
    <p:extLst>
      <p:ext uri="{BB962C8B-B14F-4D97-AF65-F5344CB8AC3E}">
        <p14:creationId xmlns:p14="http://schemas.microsoft.com/office/powerpoint/2010/main" val="21349440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83aedc42bc84ed5ed12c401c959f3d34aea17c8"/>
</p:tagLst>
</file>

<file path=ppt/theme/theme1.xml><?xml version="1.0" encoding="utf-8"?>
<a:theme xmlns:a="http://schemas.openxmlformats.org/drawingml/2006/main" name="CT_Core_Java_OO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ersion_x0020_No_x002e_ xmlns="5b0b727f-9d55-4674-90df-9368557459d7">1.0</Version_x0020_No_x002e_>
    <Document_x0020_Summary xmlns="5b0b727f-9d55-4674-90df-9368557459d7">The blank ppt template is used for preparing presentations  aligned with CitiusTech powerpoint guidelines. </Document_x0020_Summary>
    <Rel_x0020_Date xmlns="3f0a5add-00cc-4c5e-8a54-6b524d8608b8">2012-11-11T18:30:00+00:00</Rel_x0020_Date>
    <Version_x0020_No xmlns="5b0b727f-9d55-4674-90df-9368557459d7">1.0</Version_x0020_No>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1A300ECBFD16143AC8B3E6881EC19E4" ma:contentTypeVersion="6" ma:contentTypeDescription="Create a new document." ma:contentTypeScope="" ma:versionID="3a3d1758f0533e4a63e0706672344207">
  <xsd:schema xmlns:xsd="http://www.w3.org/2001/XMLSchema" xmlns:xs="http://www.w3.org/2001/XMLSchema" xmlns:p="http://schemas.microsoft.com/office/2006/metadata/properties" xmlns:ns2="5b0b727f-9d55-4674-90df-9368557459d7" xmlns:ns3="3f0a5add-00cc-4c5e-8a54-6b524d8608b8" targetNamespace="http://schemas.microsoft.com/office/2006/metadata/properties" ma:root="true" ma:fieldsID="0b9e00dfdebadb8b416f9476785e5085" ns2:_="" ns3:_="">
    <xsd:import namespace="5b0b727f-9d55-4674-90df-9368557459d7"/>
    <xsd:import namespace="3f0a5add-00cc-4c5e-8a54-6b524d8608b8"/>
    <xsd:element name="properties">
      <xsd:complexType>
        <xsd:sequence>
          <xsd:element name="documentManagement">
            <xsd:complexType>
              <xsd:all>
                <xsd:element ref="ns2:Document_x0020_Summary" minOccurs="0"/>
                <xsd:element ref="ns2:Version_x0020_No_x002e_" minOccurs="0"/>
                <xsd:element ref="ns3:Rel_x0020_Date" minOccurs="0"/>
                <xsd:element ref="ns2:Version_x0020_N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0b727f-9d55-4674-90df-9368557459d7" elementFormDefault="qualified">
    <xsd:import namespace="http://schemas.microsoft.com/office/2006/documentManagement/types"/>
    <xsd:import namespace="http://schemas.microsoft.com/office/infopath/2007/PartnerControls"/>
    <xsd:element name="Document_x0020_Summary" ma:index="8" nillable="true" ma:displayName="Document Summary" ma:internalName="Document_x0020_Summary">
      <xsd:simpleType>
        <xsd:restriction base="dms:Note">
          <xsd:maxLength value="255"/>
        </xsd:restriction>
      </xsd:simpleType>
    </xsd:element>
    <xsd:element name="Version_x0020_No_x002e_" ma:index="9" nillable="true" ma:displayName="Version No." ma:internalName="Version_x0020_No_x002e_">
      <xsd:simpleType>
        <xsd:restriction base="dms:Text">
          <xsd:maxLength value="255"/>
        </xsd:restriction>
      </xsd:simpleType>
    </xsd:element>
    <xsd:element name="Version_x0020_No" ma:index="13" nillable="true" ma:displayName="Version No" ma:internalName="Version_x0020_No">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f0a5add-00cc-4c5e-8a54-6b524d8608b8" elementFormDefault="qualified">
    <xsd:import namespace="http://schemas.microsoft.com/office/2006/documentManagement/types"/>
    <xsd:import namespace="http://schemas.microsoft.com/office/infopath/2007/PartnerControls"/>
    <xsd:element name="Rel_x0020_Date" ma:index="11" nillable="true" ma:displayName="Rel Date" ma:format="DateOnly" ma:internalName="Rel_x0020_Dat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006A50-4E7D-423B-9555-E21005059E29}">
  <ds:schemaRefs>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purl.org/dc/terms/"/>
    <ds:schemaRef ds:uri="5b0b727f-9d55-4674-90df-9368557459d7"/>
    <ds:schemaRef ds:uri="http://schemas.microsoft.com/office/infopath/2007/PartnerControls"/>
    <ds:schemaRef ds:uri="http://purl.org/dc/dcmitype/"/>
    <ds:schemaRef ds:uri="3f0a5add-00cc-4c5e-8a54-6b524d8608b8"/>
    <ds:schemaRef ds:uri="http://www.w3.org/XML/1998/namespace"/>
  </ds:schemaRefs>
</ds:datastoreItem>
</file>

<file path=customXml/itemProps2.xml><?xml version="1.0" encoding="utf-8"?>
<ds:datastoreItem xmlns:ds="http://schemas.openxmlformats.org/officeDocument/2006/customXml" ds:itemID="{2215CF3E-B7B2-4757-A9A7-BF8CDE2155B6}">
  <ds:schemaRefs>
    <ds:schemaRef ds:uri="http://schemas.microsoft.com/sharepoint/v3/contenttype/forms"/>
  </ds:schemaRefs>
</ds:datastoreItem>
</file>

<file path=customXml/itemProps3.xml><?xml version="1.0" encoding="utf-8"?>
<ds:datastoreItem xmlns:ds="http://schemas.openxmlformats.org/officeDocument/2006/customXml" ds:itemID="{20271C12-EDC3-4E9F-917F-B5906E905F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0b727f-9d55-4674-90df-9368557459d7"/>
    <ds:schemaRef ds:uri="3f0a5add-00cc-4c5e-8a54-6b524d8608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CT_Core_Java_OOP</Template>
  <TotalTime>26868</TotalTime>
  <Words>1354</Words>
  <Application>Microsoft Macintosh PowerPoint</Application>
  <PresentationFormat>On-screen Show (4:3)</PresentationFormat>
  <Paragraphs>127</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Courier New</vt:lpstr>
      <vt:lpstr>Menlo</vt:lpstr>
      <vt:lpstr>Tahoma</vt:lpstr>
      <vt:lpstr>Times New Roman</vt:lpstr>
      <vt:lpstr>Wingdings</vt:lpstr>
      <vt:lpstr>CT_Core_Java_OOP</vt:lpstr>
      <vt:lpstr>Microservice Eureka Server CLuster</vt:lpstr>
      <vt:lpstr>Eureka High Availability </vt:lpstr>
      <vt:lpstr>High Availability via Server Cluster</vt:lpstr>
      <vt:lpstr>Implement High Availability – 1/3</vt:lpstr>
      <vt:lpstr>Implement High Availability – 2/3</vt:lpstr>
      <vt:lpstr>Implement High Availability – 3/3</vt:lpstr>
      <vt:lpstr>Create Eureka Client</vt:lpstr>
      <vt:lpstr>Starting Up Eureka Server Cluster and Client on Local Machine</vt:lpstr>
      <vt:lpstr>Step 1:  Edit the hosts file (Windows):</vt:lpstr>
      <vt:lpstr>Step 2 — Build the Eureka server</vt:lpstr>
      <vt:lpstr>Step 4 — Validating server startup</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Java</dc:title>
  <dc:creator>Jignesh Parmar</dc:creator>
  <cp:lastModifiedBy>Microsoft Office User</cp:lastModifiedBy>
  <cp:revision>603</cp:revision>
  <dcterms:created xsi:type="dcterms:W3CDTF">2014-09-30T12:24:12Z</dcterms:created>
  <dcterms:modified xsi:type="dcterms:W3CDTF">2021-07-02T05:39:05Z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0x010100A1A300ECBFD16143AC8B3E6881EC19E4</vt:lpwstr>
  </property>
</Properties>
</file>